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466" r:id="rId3"/>
    <p:sldId id="357" r:id="rId4"/>
    <p:sldId id="324" r:id="rId5"/>
    <p:sldId id="370" r:id="rId6"/>
    <p:sldId id="477" r:id="rId7"/>
    <p:sldId id="359" r:id="rId8"/>
    <p:sldId id="382" r:id="rId9"/>
    <p:sldId id="481" r:id="rId10"/>
    <p:sldId id="263" r:id="rId11"/>
    <p:sldId id="467" r:id="rId12"/>
    <p:sldId id="480" r:id="rId13"/>
    <p:sldId id="478" r:id="rId14"/>
    <p:sldId id="473" r:id="rId15"/>
    <p:sldId id="482" r:id="rId16"/>
    <p:sldId id="279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23:44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23:44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9FD83-E35D-4D68-80A1-D34421D38DB3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285F0-B8F5-45C7-BBDB-DAC762D45C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48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39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257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39E7-2EFE-8228-F79A-F40C0100A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01113-C773-D96A-BE4C-2852B2EAC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A1A28-E8B4-93EE-41C2-92466083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518B-8C5C-A46D-747E-79C737C4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AF81B-DDC9-3EF1-7C9E-DCD4A21D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59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A2EB-EB5E-264E-AD5D-2E4AF5F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CC24F-92F6-DC0C-0FA5-6C0585EEF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F507-3022-50BF-1724-4758818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97963-03A4-88ED-D886-978E8444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CB0E-0DD2-9224-546A-08CD7FB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98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04B5C-991F-2FD3-170D-5B74D264B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6606A-C2C3-38FC-3447-04080D05F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0747-5233-D7D6-754E-57376FF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59DD7-DADC-B305-F426-91485F46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CDED-A3C7-E31A-F15D-7EC6E7EF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06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9B08-DFAA-FBD5-12CF-BEBE106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B15E8-EE36-A44C-E264-9BDA475F6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8228-C861-D1C3-B70A-5737C280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92BFF-D84D-A4AD-D084-4DB97F72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84FAA-78B6-718B-D99A-603C499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0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266B-29EF-67CB-7476-E7D44758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ED427-BAA8-6363-1273-8CDD76B85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1682-FD53-8FD9-53F0-663AA4B5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45AFD-18E4-C35F-F6EA-90B64577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A3830-66B0-4E0F-84C5-AC968756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2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F7CC-7353-F780-4476-7E276A59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E0D3-AF26-8228-8CC5-D84AC50B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88C24-FF9A-DD85-A3B4-88D4E039A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5A184-1DCB-6E3B-EA99-507D47EC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7CC80-7E19-A8F7-8ACA-1D8A5672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A6395-E3E8-5055-C333-52F4813B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7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20C-FA21-2110-B08C-CD42E807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B3485-774E-4283-ED46-5B748D3AC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746E7-5B5B-F14A-FF55-59407A918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7A5CC-14D2-8808-0573-3A8B8F81E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3BF8E-67BC-6D67-C55C-6D6A7E145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3A323-B43F-3008-8D01-9198AB8A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EBB08-9F25-7577-B3B7-89F1F891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32DF6-6508-34A6-08AA-E940216A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81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8E56-8FCA-5586-A33C-A86D0989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8B3C8-431A-917E-598C-F53DBACA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908DD-2428-2C72-86BA-FE3D3EBE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529A0-960C-AE23-0B24-BC555A36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9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60AE2-872C-960E-474C-C8444295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4FD17-0E6C-6499-E4D5-3EB154C9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04F21-1524-0625-425C-C635DF43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9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81F9-80FF-77FF-5EFA-2C383BAC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B7D48-11C5-4EFC-A9E3-6B325C8EB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5B85-A4FA-7AF2-B53F-200A8AA05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73D75-7BA7-6315-8088-270F955C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C2F50-545A-EC05-122F-106E4065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59EEF-7352-FD4F-94EA-38FE4580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84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260B-8CEB-D420-E0E0-E950EBBD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1A7F5-3DE6-DDB7-1C2F-9C1F76FA1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77791-0A40-0D86-A7DB-1599BF53C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53B34-EBC2-0D42-2E1F-DBF03FA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7110B-3172-84FB-81A6-7C20C3A3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AFD2A-AA97-A9FA-4D81-A9F7A88C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13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F19DF-94FC-0BF7-4553-1EEE04AE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539C-EEE3-CE85-081F-725771DB5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4899F-B4AE-9F60-D82E-AC9809A80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4E330-D069-45AC-93D6-5C263A570A54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D65AC-0EA1-6A37-7B7E-9791566A1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7D874-F466-FF14-7EDE-E144B8F9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70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yulia-petrova@github.io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60.png"/><Relationship Id="rId18" Type="http://schemas.openxmlformats.org/officeDocument/2006/relationships/image" Target="../media/image830.png"/><Relationship Id="rId26" Type="http://schemas.openxmlformats.org/officeDocument/2006/relationships/image" Target="../media/image541.png"/><Relationship Id="rId21" Type="http://schemas.openxmlformats.org/officeDocument/2006/relationships/image" Target="../media/image861.png"/><Relationship Id="rId12" Type="http://schemas.openxmlformats.org/officeDocument/2006/relationships/image" Target="../media/image771.png"/><Relationship Id="rId25" Type="http://schemas.openxmlformats.org/officeDocument/2006/relationships/image" Target="../media/image530.png"/><Relationship Id="rId2" Type="http://schemas.openxmlformats.org/officeDocument/2006/relationships/image" Target="../media/image37.gif"/><Relationship Id="rId16" Type="http://schemas.openxmlformats.org/officeDocument/2006/relationships/image" Target="../media/image811.png"/><Relationship Id="rId20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0.png"/><Relationship Id="rId24" Type="http://schemas.openxmlformats.org/officeDocument/2006/relationships/image" Target="../media/image521.png"/><Relationship Id="rId5" Type="http://schemas.openxmlformats.org/officeDocument/2006/relationships/image" Target="../media/image101.png"/><Relationship Id="rId15" Type="http://schemas.openxmlformats.org/officeDocument/2006/relationships/image" Target="../media/image801.png"/><Relationship Id="rId23" Type="http://schemas.openxmlformats.org/officeDocument/2006/relationships/image" Target="../media/image103.png"/><Relationship Id="rId28" Type="http://schemas.openxmlformats.org/officeDocument/2006/relationships/image" Target="../media/image8.png"/><Relationship Id="rId10" Type="http://schemas.openxmlformats.org/officeDocument/2006/relationships/image" Target="../media/image751.png"/><Relationship Id="rId19" Type="http://schemas.openxmlformats.org/officeDocument/2006/relationships/image" Target="../media/image842.png"/><Relationship Id="rId9" Type="http://schemas.openxmlformats.org/officeDocument/2006/relationships/image" Target="../media/image741.png"/><Relationship Id="rId14" Type="http://schemas.openxmlformats.org/officeDocument/2006/relationships/image" Target="../media/image790.png"/><Relationship Id="rId22" Type="http://schemas.openxmlformats.org/officeDocument/2006/relationships/image" Target="../media/image102.png"/><Relationship Id="rId27" Type="http://schemas.openxmlformats.org/officeDocument/2006/relationships/image" Target="../media/image5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8.png"/><Relationship Id="rId3" Type="http://schemas.openxmlformats.org/officeDocument/2006/relationships/image" Target="../media/image48.png"/><Relationship Id="rId12" Type="http://schemas.openxmlformats.org/officeDocument/2006/relationships/image" Target="../media/image6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52.gif"/><Relationship Id="rId5" Type="http://schemas.openxmlformats.org/officeDocument/2006/relationships/image" Target="../media/image13.png"/><Relationship Id="rId10" Type="http://schemas.openxmlformats.org/officeDocument/2006/relationships/image" Target="../media/image51.gif"/><Relationship Id="rId4" Type="http://schemas.openxmlformats.org/officeDocument/2006/relationships/image" Target="../media/image49.png"/><Relationship Id="rId9" Type="http://schemas.openxmlformats.org/officeDocument/2006/relationships/image" Target="../media/image50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image" Target="../media/image66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Relationship Id="rId9" Type="http://schemas.openxmlformats.org/officeDocument/2006/relationships/image" Target="../media/image6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5.png"/><Relationship Id="rId7" Type="http://schemas.openxmlformats.org/officeDocument/2006/relationships/image" Target="../media/image82.png"/><Relationship Id="rId12" Type="http://schemas.openxmlformats.org/officeDocument/2006/relationships/image" Target="../media/image59.jpeg"/><Relationship Id="rId2" Type="http://schemas.openxmlformats.org/officeDocument/2006/relationships/image" Target="../media/image9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58.jpeg"/><Relationship Id="rId15" Type="http://schemas.openxmlformats.org/officeDocument/2006/relationships/image" Target="../media/image104.png"/><Relationship Id="rId10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91.png"/><Relationship Id="rId14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96.png"/><Relationship Id="rId3" Type="http://schemas.openxmlformats.org/officeDocument/2006/relationships/image" Target="../media/image552.png"/><Relationship Id="rId7" Type="http://schemas.openxmlformats.org/officeDocument/2006/relationships/image" Target="../media/image65.png"/><Relationship Id="rId1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6.png"/><Relationship Id="rId5" Type="http://schemas.openxmlformats.org/officeDocument/2006/relationships/image" Target="../media/image62.png"/><Relationship Id="rId15" Type="http://schemas.openxmlformats.org/officeDocument/2006/relationships/image" Target="../media/image105.png"/><Relationship Id="rId10" Type="http://schemas.openxmlformats.org/officeDocument/2006/relationships/image" Target="../media/image75.png"/><Relationship Id="rId4" Type="http://schemas.openxmlformats.org/officeDocument/2006/relationships/image" Target="../media/image61.png"/><Relationship Id="rId9" Type="http://schemas.openxmlformats.org/officeDocument/2006/relationships/image" Target="../media/image73.png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30.png"/><Relationship Id="rId5" Type="http://schemas.openxmlformats.org/officeDocument/2006/relationships/image" Target="../media/image110.pn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image" Target="../media/image12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8" Type="http://schemas.openxmlformats.org/officeDocument/2006/relationships/image" Target="../media/image29.png"/><Relationship Id="rId3" Type="http://schemas.openxmlformats.org/officeDocument/2006/relationships/image" Target="../media/image22.png"/><Relationship Id="rId21" Type="http://schemas.openxmlformats.org/officeDocument/2006/relationships/image" Target="../media/image32.png"/><Relationship Id="rId7" Type="http://schemas.openxmlformats.org/officeDocument/2006/relationships/image" Target="../media/image131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0.14260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19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35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1.png"/><Relationship Id="rId12" Type="http://schemas.openxmlformats.org/officeDocument/2006/relationships/image" Target="../media/image54.png"/><Relationship Id="rId2" Type="http://schemas.openxmlformats.org/officeDocument/2006/relationships/video" Target="../media/media1.mp4"/><Relationship Id="rId16" Type="http://schemas.openxmlformats.org/officeDocument/2006/relationships/image" Target="../media/image51.png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11" Type="http://schemas.openxmlformats.org/officeDocument/2006/relationships/image" Target="../media/image53.png"/><Relationship Id="rId5" Type="http://schemas.openxmlformats.org/officeDocument/2006/relationships/image" Target="../media/image34.gif"/><Relationship Id="rId15" Type="http://schemas.openxmlformats.org/officeDocument/2006/relationships/image" Target="../media/image510.png"/><Relationship Id="rId10" Type="http://schemas.openxmlformats.org/officeDocument/2006/relationships/image" Target="../media/image450.png"/><Relationship Id="rId4" Type="http://schemas.openxmlformats.org/officeDocument/2006/relationships/image" Target="../media/image33.png"/><Relationship Id="rId9" Type="http://schemas.openxmlformats.org/officeDocument/2006/relationships/image" Target="../media/image441.png"/><Relationship Id="rId14" Type="http://schemas.openxmlformats.org/officeDocument/2006/relationships/image" Target="../media/image5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customXml" Target="../ink/ink1.xml"/><Relationship Id="rId26" Type="http://schemas.openxmlformats.org/officeDocument/2006/relationships/image" Target="../media/image95.png"/><Relationship Id="rId3" Type="http://schemas.openxmlformats.org/officeDocument/2006/relationships/image" Target="../media/image97.png"/><Relationship Id="rId21" Type="http://schemas.openxmlformats.org/officeDocument/2006/relationships/image" Target="../media/image7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39.png"/><Relationship Id="rId16" Type="http://schemas.openxmlformats.org/officeDocument/2006/relationships/image" Target="../media/image38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3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28" Type="http://schemas.openxmlformats.org/officeDocument/2006/relationships/image" Target="../media/image8.png"/><Relationship Id="rId10" Type="http://schemas.openxmlformats.org/officeDocument/2006/relationships/image" Target="../media/image83.png"/><Relationship Id="rId19" Type="http://schemas.openxmlformats.org/officeDocument/2006/relationships/image" Target="../media/image74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14" Type="http://schemas.openxmlformats.org/officeDocument/2006/relationships/image" Target="../media/image87.png"/><Relationship Id="rId22" Type="http://schemas.openxmlformats.org/officeDocument/2006/relationships/image" Target="../media/image99.png"/><Relationship Id="rId27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customXml" Target="../ink/ink2.xml"/><Relationship Id="rId26" Type="http://schemas.openxmlformats.org/officeDocument/2006/relationships/image" Target="../media/image95.png"/><Relationship Id="rId3" Type="http://schemas.openxmlformats.org/officeDocument/2006/relationships/image" Target="../media/image97.png"/><Relationship Id="rId21" Type="http://schemas.openxmlformats.org/officeDocument/2006/relationships/image" Target="../media/image7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41.png"/><Relationship Id="rId33" Type="http://schemas.openxmlformats.org/officeDocument/2006/relationships/image" Target="../media/image46.png"/><Relationship Id="rId16" Type="http://schemas.openxmlformats.org/officeDocument/2006/relationships/image" Target="../media/image360.png"/><Relationship Id="rId20" Type="http://schemas.openxmlformats.org/officeDocument/2006/relationships/image" Target="../media/image69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3.png"/><Relationship Id="rId32" Type="http://schemas.openxmlformats.org/officeDocument/2006/relationships/image" Target="../media/image45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28" Type="http://schemas.openxmlformats.org/officeDocument/2006/relationships/image" Target="../media/image8.png"/><Relationship Id="rId10" Type="http://schemas.openxmlformats.org/officeDocument/2006/relationships/image" Target="../media/image83.png"/><Relationship Id="rId19" Type="http://schemas.openxmlformats.org/officeDocument/2006/relationships/image" Target="../media/image74.png"/><Relationship Id="rId31" Type="http://schemas.openxmlformats.org/officeDocument/2006/relationships/image" Target="../media/image44.png"/><Relationship Id="rId4" Type="http://schemas.openxmlformats.org/officeDocument/2006/relationships/image" Target="../media/image36.png"/><Relationship Id="rId14" Type="http://schemas.openxmlformats.org/officeDocument/2006/relationships/image" Target="../media/image87.png"/><Relationship Id="rId22" Type="http://schemas.openxmlformats.org/officeDocument/2006/relationships/image" Target="../media/image99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8E70-1173-5BE5-DC25-43C82BE6A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4834" y="-187795"/>
            <a:ext cx="7570839" cy="1666926"/>
          </a:xfrm>
        </p:spPr>
        <p:txBody>
          <a:bodyPr>
            <a:noAutofit/>
          </a:bodyPr>
          <a:lstStyle/>
          <a:p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cascade of two travelling waves for the two-layer model of “gravitational fingering”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D6D5F-79A8-46BB-9771-C62A088E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825" y="2036329"/>
            <a:ext cx="3954103" cy="1899470"/>
          </a:xfrm>
        </p:spPr>
        <p:txBody>
          <a:bodyPr>
            <a:normAutofit/>
          </a:bodyPr>
          <a:lstStyle/>
          <a:p>
            <a:r>
              <a:rPr lang="en-GB" sz="2800" dirty="0"/>
              <a:t>Yulia Petrova</a:t>
            </a:r>
            <a:br>
              <a:rPr lang="en-GB" sz="2800" dirty="0"/>
            </a:br>
            <a:br>
              <a:rPr lang="en-GB" sz="1100" dirty="0"/>
            </a:br>
            <a:r>
              <a:rPr lang="en-GB" sz="1800" dirty="0"/>
              <a:t>PUC-Rio, Rio de Janeiro, Brazil</a:t>
            </a:r>
            <a:endParaRPr lang="ru-RU" sz="1800" dirty="0"/>
          </a:p>
          <a:p>
            <a:r>
              <a:rPr lang="en-GB" dirty="0">
                <a:hlinkClick r:id="rId3"/>
              </a:rPr>
              <a:t>yulia-petrova.github.io</a:t>
            </a:r>
            <a:r>
              <a:rPr lang="en-GB" dirty="0"/>
              <a:t> </a:t>
            </a:r>
          </a:p>
          <a:p>
            <a:r>
              <a:rPr lang="en-GB" dirty="0"/>
              <a:t>27 August 2024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6E0EEB-B817-1C0E-6768-FB9B5466A06C}"/>
              </a:ext>
            </a:extLst>
          </p:cNvPr>
          <p:cNvGrpSpPr/>
          <p:nvPr/>
        </p:nvGrpSpPr>
        <p:grpSpPr>
          <a:xfrm>
            <a:off x="7544743" y="1714370"/>
            <a:ext cx="1321148" cy="2218909"/>
            <a:chOff x="4401088" y="2727743"/>
            <a:chExt cx="1423954" cy="2391576"/>
          </a:xfrm>
        </p:grpSpPr>
        <p:pic>
          <p:nvPicPr>
            <p:cNvPr id="19" name="Picture 18" descr="A blue and yellow shield with wings and a crown&#10;&#10;Description automatically generated">
              <a:extLst>
                <a:ext uri="{FF2B5EF4-FFF2-40B4-BE49-F238E27FC236}">
                  <a16:creationId xmlns:a16="http://schemas.microsoft.com/office/drawing/2014/main" id="{AAFEC62F-823E-5FE5-3DCC-23BA1D476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221"/>
            <a:stretch/>
          </p:blipFill>
          <p:spPr>
            <a:xfrm>
              <a:off x="4479744" y="4563922"/>
              <a:ext cx="1229600" cy="555397"/>
            </a:xfrm>
            <a:prstGeom prst="rect">
              <a:avLst/>
            </a:prstGeom>
          </p:spPr>
        </p:pic>
        <p:pic>
          <p:nvPicPr>
            <p:cNvPr id="21" name="Picture 20" descr="A blue and yellow shield with wings and keys&#10;&#10;Description automatically generated">
              <a:extLst>
                <a:ext uri="{FF2B5EF4-FFF2-40B4-BE49-F238E27FC236}">
                  <a16:creationId xmlns:a16="http://schemas.microsoft.com/office/drawing/2014/main" id="{5C20917C-098F-7FE5-A99B-AA40E09D2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984"/>
            <a:stretch/>
          </p:blipFill>
          <p:spPr>
            <a:xfrm>
              <a:off x="4401088" y="2727743"/>
              <a:ext cx="1423954" cy="183617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47182A-3520-0D93-9926-9C8FB02FD9E6}"/>
              </a:ext>
            </a:extLst>
          </p:cNvPr>
          <p:cNvSpPr txBox="1"/>
          <p:nvPr/>
        </p:nvSpPr>
        <p:spPr>
          <a:xfrm>
            <a:off x="2124226" y="4325421"/>
            <a:ext cx="8296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Based on joint work with Sergey </a:t>
            </a:r>
            <a:r>
              <a:rPr lang="en-GB" sz="1600" dirty="0" err="1"/>
              <a:t>Tikhomirov</a:t>
            </a:r>
            <a:r>
              <a:rPr lang="en-GB" sz="1600" dirty="0"/>
              <a:t>, </a:t>
            </a:r>
            <a:r>
              <a:rPr lang="en-GB" sz="1600" dirty="0" err="1"/>
              <a:t>Yalchin</a:t>
            </a:r>
            <a:r>
              <a:rPr lang="en-GB" sz="1600" dirty="0"/>
              <a:t> </a:t>
            </a:r>
            <a:r>
              <a:rPr lang="en-GB" sz="1600" dirty="0" err="1"/>
              <a:t>Efendiev</a:t>
            </a:r>
            <a:r>
              <a:rPr lang="en-GB" sz="1600" dirty="0"/>
              <a:t> :  </a:t>
            </a:r>
            <a:br>
              <a:rPr lang="en-GB" sz="1600" dirty="0"/>
            </a:br>
            <a:endParaRPr lang="en-GB" sz="1000" dirty="0"/>
          </a:p>
          <a:p>
            <a:r>
              <a:rPr lang="en-GB" sz="1600" i="1" dirty="0"/>
              <a:t>“Propagating terrace in a two-tubes model of gravitational fingering”,  2024, </a:t>
            </a:r>
            <a:r>
              <a:rPr lang="en-GB" sz="1600" dirty="0"/>
              <a:t> </a:t>
            </a:r>
            <a:r>
              <a:rPr lang="en-GB" sz="1600" dirty="0" err="1"/>
              <a:t>ArXiv</a:t>
            </a:r>
            <a:r>
              <a:rPr lang="en-GB" sz="1600" dirty="0"/>
              <a:t>: 2401.05981</a:t>
            </a:r>
            <a:endParaRPr lang="en-GB" sz="7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46A1F-E84F-5141-C94E-1D593923CA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431" b="13900"/>
          <a:stretch/>
        </p:blipFill>
        <p:spPr>
          <a:xfrm>
            <a:off x="2814559" y="5269479"/>
            <a:ext cx="6941296" cy="1369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E35DC-ED68-FB03-486D-CDE13A1A4379}"/>
              </a:ext>
            </a:extLst>
          </p:cNvPr>
          <p:cNvSpPr txBox="1"/>
          <p:nvPr/>
        </p:nvSpPr>
        <p:spPr>
          <a:xfrm>
            <a:off x="9755855" y="3872759"/>
            <a:ext cx="1941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Sergey </a:t>
            </a:r>
            <a:r>
              <a:rPr lang="en-GB" dirty="0" err="1"/>
              <a:t>Tikhomirov</a:t>
            </a:r>
            <a:endParaRPr lang="en-GB" dirty="0"/>
          </a:p>
          <a:p>
            <a:r>
              <a:rPr lang="en-GB" dirty="0"/>
              <a:t>          PUC-Rio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D67AB-5E5F-B6F9-FAD8-22BD4B22E48F}"/>
              </a:ext>
            </a:extLst>
          </p:cNvPr>
          <p:cNvSpPr txBox="1"/>
          <p:nvPr/>
        </p:nvSpPr>
        <p:spPr>
          <a:xfrm>
            <a:off x="760133" y="4057425"/>
            <a:ext cx="1808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Yalchin</a:t>
            </a:r>
            <a:r>
              <a:rPr lang="en-GB" dirty="0"/>
              <a:t> </a:t>
            </a:r>
            <a:r>
              <a:rPr lang="en-GB" dirty="0" err="1"/>
              <a:t>Efendiev</a:t>
            </a:r>
            <a:br>
              <a:rPr lang="en-GB" dirty="0"/>
            </a:br>
            <a:r>
              <a:rPr lang="en-GB" dirty="0"/>
              <a:t>    Texas A&amp;M</a:t>
            </a:r>
          </a:p>
        </p:txBody>
      </p:sp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3B78B44D-9146-24F0-9906-B04C0755A0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r="6242"/>
          <a:stretch/>
        </p:blipFill>
        <p:spPr>
          <a:xfrm>
            <a:off x="9734451" y="1815917"/>
            <a:ext cx="2073045" cy="2015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9C6E3E-636F-D6EA-9436-E42EECE10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48" y="1955730"/>
            <a:ext cx="1941974" cy="206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AEA203-1F5C-E003-BE5E-C319F613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74" y="3763720"/>
            <a:ext cx="3925077" cy="2943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5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/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blipFill>
                <a:blip r:embed="rId9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/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/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/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/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D37BAC64-9D42-FA0A-AE60-229B63A09F63}"/>
              </a:ext>
            </a:extLst>
          </p:cNvPr>
          <p:cNvSpPr/>
          <p:nvPr/>
        </p:nvSpPr>
        <p:spPr>
          <a:xfrm>
            <a:off x="751122" y="1031413"/>
            <a:ext cx="358976" cy="2599726"/>
          </a:xfrm>
          <a:prstGeom prst="leftBrace">
            <a:avLst>
              <a:gd name="adj1" fmla="val 6898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/>
              <p:nvPr/>
            </p:nvSpPr>
            <p:spPr>
              <a:xfrm>
                <a:off x="8810145" y="3352208"/>
                <a:ext cx="2958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As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 we observe: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145" y="3352208"/>
                <a:ext cx="2958887" cy="461665"/>
              </a:xfrm>
              <a:prstGeom prst="rect">
                <a:avLst/>
              </a:prstGeom>
              <a:blipFill>
                <a:blip r:embed="rId14"/>
                <a:stretch>
                  <a:fillRect l="-3086" t="-10526" r="-2058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/>
              <p:nvPr/>
            </p:nvSpPr>
            <p:spPr>
              <a:xfrm>
                <a:off x="8536459" y="4829616"/>
                <a:ext cx="12083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- blue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000" dirty="0"/>
                  <a:t> - green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459" y="4829616"/>
                <a:ext cx="1208344" cy="707886"/>
              </a:xfrm>
              <a:prstGeom prst="rect">
                <a:avLst/>
              </a:prstGeom>
              <a:blipFill>
                <a:blip r:embed="rId15"/>
                <a:stretch>
                  <a:fillRect t="-4310" r="-5025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/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sz="3200" dirty="0"/>
                  <a:t>)</a:t>
                </a:r>
                <a:endParaRPr lang="en-GB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blipFill>
                <a:blip r:embed="rId16"/>
                <a:stretch>
                  <a:fillRect l="-24038" t="-12500" r="-23077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/>
              <p:nvPr/>
            </p:nvSpPr>
            <p:spPr>
              <a:xfrm>
                <a:off x="11665390" y="392226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390" y="3922265"/>
                <a:ext cx="42351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/>
              <p:nvPr/>
            </p:nvSpPr>
            <p:spPr>
              <a:xfrm>
                <a:off x="8679311" y="6063714"/>
                <a:ext cx="652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311" y="6063714"/>
                <a:ext cx="652743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CBFD442-C069-EF22-FAEC-C0F598D59458}"/>
              </a:ext>
            </a:extLst>
          </p:cNvPr>
          <p:cNvCxnSpPr/>
          <p:nvPr/>
        </p:nvCxnSpPr>
        <p:spPr>
          <a:xfrm>
            <a:off x="8545770" y="4559815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A76B9A-55EE-54E8-3315-4315373E49A1}"/>
              </a:ext>
            </a:extLst>
          </p:cNvPr>
          <p:cNvCxnSpPr/>
          <p:nvPr/>
        </p:nvCxnSpPr>
        <p:spPr>
          <a:xfrm>
            <a:off x="8518021" y="5895752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/>
              <p:nvPr/>
            </p:nvSpPr>
            <p:spPr>
              <a:xfrm>
                <a:off x="11249402" y="4561906"/>
                <a:ext cx="895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402" y="4561906"/>
                <a:ext cx="895438" cy="461665"/>
              </a:xfrm>
              <a:prstGeom prst="rect">
                <a:avLst/>
              </a:prstGeom>
              <a:blipFill>
                <a:blip r:embed="rId20"/>
                <a:stretch>
                  <a:fillRect r="-2041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/>
              <p:nvPr/>
            </p:nvSpPr>
            <p:spPr>
              <a:xfrm>
                <a:off x="11269498" y="5429092"/>
                <a:ext cx="8954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98" y="5429092"/>
                <a:ext cx="895437" cy="461665"/>
              </a:xfrm>
              <a:prstGeom prst="rect">
                <a:avLst/>
              </a:prstGeom>
              <a:blipFill>
                <a:blip r:embed="rId21"/>
                <a:stretch>
                  <a:fillRect r="-1361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93ED2-BDCF-F379-C3C0-EB1688B38594}"/>
                  </a:ext>
                </a:extLst>
              </p:cNvPr>
              <p:cNvSpPr txBox="1"/>
              <p:nvPr/>
            </p:nvSpPr>
            <p:spPr>
              <a:xfrm>
                <a:off x="7569954" y="2208111"/>
                <a:ext cx="2037994" cy="894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=−0.5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=+0.5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93ED2-BDCF-F379-C3C0-EB1688B3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954" y="2208111"/>
                <a:ext cx="2037994" cy="894091"/>
              </a:xfrm>
              <a:prstGeom prst="rect">
                <a:avLst/>
              </a:prstGeom>
              <a:blipFill>
                <a:blip r:embed="rId22"/>
                <a:stretch>
                  <a:fillRect b="-13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666286-4E77-C95F-4D9D-79E0F1465D03}"/>
                  </a:ext>
                </a:extLst>
              </p:cNvPr>
              <p:cNvSpPr txBox="1"/>
              <p:nvPr/>
            </p:nvSpPr>
            <p:spPr>
              <a:xfrm>
                <a:off x="9818639" y="2211440"/>
                <a:ext cx="2230995" cy="922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=−0.25</m:t>
                          </m:r>
                        </m:e>
                      </m:func>
                    </m:oMath>
                  </m:oMathPara>
                </a14:m>
                <a:endParaRPr lang="en-GB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=+0.25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666286-4E77-C95F-4D9D-79E0F146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639" y="2211440"/>
                <a:ext cx="2230995" cy="922368"/>
              </a:xfrm>
              <a:prstGeom prst="rect">
                <a:avLst/>
              </a:prstGeom>
              <a:blipFill>
                <a:blip r:embed="rId23"/>
                <a:stretch>
                  <a:fillRect b="-6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98EC2D0-F430-AF3C-C8C5-6FD1507D6A0B}"/>
              </a:ext>
            </a:extLst>
          </p:cNvPr>
          <p:cNvSpPr txBox="1"/>
          <p:nvPr/>
        </p:nvSpPr>
        <p:spPr>
          <a:xfrm>
            <a:off x="6138031" y="2186153"/>
            <a:ext cx="1221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33778-37A5-0E37-6495-D3B67A08672D}"/>
              </a:ext>
            </a:extLst>
          </p:cNvPr>
          <p:cNvSpPr txBox="1"/>
          <p:nvPr/>
        </p:nvSpPr>
        <p:spPr>
          <a:xfrm>
            <a:off x="11687448" y="6441686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7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931650-B350-3F60-2DF3-7C28A37D9B6C}"/>
              </a:ext>
            </a:extLst>
          </p:cNvPr>
          <p:cNvSpPr txBox="1"/>
          <p:nvPr/>
        </p:nvSpPr>
        <p:spPr>
          <a:xfrm>
            <a:off x="6120248" y="2176142"/>
            <a:ext cx="5965155" cy="94765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F7C4C855-C819-6C61-A3D7-07AA5C6E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777961"/>
                  </p:ext>
                </p:extLst>
              </p:nvPr>
            </p:nvGraphicFramePr>
            <p:xfrm>
              <a:off x="119962" y="3922265"/>
              <a:ext cx="7976961" cy="2819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6961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88059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2024, </a:t>
                          </a:r>
                          <a:r>
                            <a:rPr lang="en-GB" sz="2400" dirty="0" err="1"/>
                            <a:t>arXiv</a:t>
                          </a:r>
                          <a:r>
                            <a:rPr lang="en-GB" sz="2400" dirty="0"/>
                            <a:t>: 2401.05981)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1345872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Consider</a:t>
                          </a:r>
                          <a:r>
                            <a:rPr lang="en-GB" sz="2400" baseline="0" dirty="0"/>
                            <a:t> a two-tube model with gravity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baseline="0" smtClean="0">
                                  <a:latin typeface="Cambria Math" panose="02040503050406030204" pitchFamily="18" charset="0"/>
                                </a:rPr>
                                <m:t>(∗)</m:t>
                              </m:r>
                            </m:oMath>
                          </a14:m>
                          <a:r>
                            <a:rPr lang="en-GB" sz="2400" baseline="0" dirty="0"/>
                            <a:t>. </a:t>
                          </a:r>
                          <a:br>
                            <a:rPr lang="en-GB" sz="2400" baseline="0" dirty="0"/>
                          </a:br>
                          <a:br>
                            <a:rPr lang="en-GB" sz="1100" dirty="0"/>
                          </a:br>
                          <a:endParaRPr lang="en-GB" sz="110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F7C4C855-C819-6C61-A3D7-07AA5C6E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777961"/>
                  </p:ext>
                </p:extLst>
              </p:nvPr>
            </p:nvGraphicFramePr>
            <p:xfrm>
              <a:off x="119962" y="3922265"/>
              <a:ext cx="7976961" cy="2819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6961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88059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2024, </a:t>
                          </a:r>
                          <a:r>
                            <a:rPr lang="en-GB" sz="2400" dirty="0" err="1"/>
                            <a:t>arXiv</a:t>
                          </a:r>
                          <a:r>
                            <a:rPr lang="en-GB" sz="2400" dirty="0"/>
                            <a:t>: 2401.05981)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331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" t="-22977" r="-305" b="-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78C70B-EA5E-F833-CAF4-08232E75A600}"/>
                  </a:ext>
                </a:extLst>
              </p:cNvPr>
              <p:cNvSpPr txBox="1"/>
              <p:nvPr/>
            </p:nvSpPr>
            <p:spPr>
              <a:xfrm>
                <a:off x="157251" y="4950064"/>
                <a:ext cx="79023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Then for all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i="1" dirty="0">
                    <a:solidFill>
                      <a:srgbClr val="C00000"/>
                    </a:solidFill>
                  </a:rPr>
                  <a:t> sufficiently small</a:t>
                </a:r>
                <a:endParaRPr lang="en-GB" sz="2400" b="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78C70B-EA5E-F833-CAF4-08232E75A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1" y="4950064"/>
                <a:ext cx="7902379" cy="461665"/>
              </a:xfrm>
              <a:prstGeom prst="rect">
                <a:avLst/>
              </a:prstGeom>
              <a:blipFill>
                <a:blip r:embed="rId25"/>
                <a:stretch>
                  <a:fillRect l="-1235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E8BDB-03C0-1876-B1D3-9CFF8775CAAE}"/>
                  </a:ext>
                </a:extLst>
              </p:cNvPr>
              <p:cNvSpPr txBox="1"/>
              <p:nvPr/>
            </p:nvSpPr>
            <p:spPr>
              <a:xfrm>
                <a:off x="157251" y="5870681"/>
                <a:ext cx="7749791" cy="847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0" dirty="0"/>
                  <a:t>TW1</a:t>
                </a:r>
                <a:r>
                  <a:rPr lang="en-GB" sz="2400" b="0" baseline="0" dirty="0"/>
                  <a:t>   </a:t>
                </a:r>
                <a:r>
                  <a:rPr lang="en-GB" sz="2400" b="0" dirty="0"/>
                  <a:t> with</a:t>
                </a:r>
                <a:r>
                  <a:rPr lang="en-GB" sz="2400" b="0" baseline="0" dirty="0"/>
                  <a:t> </a:t>
                </a:r>
                <a:r>
                  <a:rPr lang="en-GB" sz="2400" b="0" dirty="0"/>
                  <a:t>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0" dirty="0"/>
                  <a:t>: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−1, −1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       →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 </a:t>
                </a:r>
                <a:br>
                  <a:rPr lang="en-GB" sz="2400" b="0" i="1" dirty="0">
                    <a:latin typeface="Cambria Math" panose="02040503050406030204" pitchFamily="18" charset="0"/>
                  </a:rPr>
                </a:br>
                <a:r>
                  <a:rPr lang="en-GB" sz="2400" b="0" dirty="0"/>
                  <a:t>TW2    with 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GB" sz="2400" b="0" dirty="0"/>
                  <a:t>:</a:t>
                </a:r>
                <a:r>
                  <a:rPr lang="en-GB" sz="2400" b="0" baseline="0" dirty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→     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.          </m:t>
                    </m:r>
                  </m:oMath>
                </a14:m>
                <a:r>
                  <a:rPr lang="en-GB" sz="2400" b="0" dirty="0"/>
                  <a:t>   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E8BDB-03C0-1876-B1D3-9CFF8775C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1" y="5870681"/>
                <a:ext cx="7749791" cy="847733"/>
              </a:xfrm>
              <a:prstGeom prst="rect">
                <a:avLst/>
              </a:prstGeom>
              <a:blipFill>
                <a:blip r:embed="rId26"/>
                <a:stretch>
                  <a:fillRect l="-1180" t="-5036" b="-158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A8832F9-7079-F136-BD20-DC4472A6BEBB}"/>
              </a:ext>
            </a:extLst>
          </p:cNvPr>
          <p:cNvSpPr txBox="1"/>
          <p:nvPr/>
        </p:nvSpPr>
        <p:spPr>
          <a:xfrm>
            <a:off x="185902" y="5356100"/>
            <a:ext cx="622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/>
              <a:t>such that there exist two traveling waves </a:t>
            </a:r>
            <a:r>
              <a:rPr lang="en-GB" sz="2400" dirty="0"/>
              <a:t>(TW):</a:t>
            </a:r>
            <a:endParaRPr lang="en-GB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4D1B2A-9E32-F3C6-348E-BD46C6AA4CBD}"/>
                  </a:ext>
                </a:extLst>
              </p:cNvPr>
              <p:cNvSpPr txBox="1"/>
              <p:nvPr/>
            </p:nvSpPr>
            <p:spPr>
              <a:xfrm>
                <a:off x="4634353" y="4948708"/>
                <a:ext cx="31238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), 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4D1B2A-9E32-F3C6-348E-BD46C6AA4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353" y="4948708"/>
                <a:ext cx="3123804" cy="461665"/>
              </a:xfrm>
              <a:prstGeom prst="rect">
                <a:avLst/>
              </a:prstGeom>
              <a:blipFill>
                <a:blip r:embed="rId27"/>
                <a:stretch>
                  <a:fillRect l="-292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CD63607-5B21-4408-F22A-BD4FC349F14A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6FD8A-6710-CBCB-A0B0-0E31D7E10526}"/>
              </a:ext>
            </a:extLst>
          </p:cNvPr>
          <p:cNvSpPr txBox="1"/>
          <p:nvPr/>
        </p:nvSpPr>
        <p:spPr>
          <a:xfrm>
            <a:off x="8209613" y="136029"/>
            <a:ext cx="629161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3900" dirty="0"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809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  <p:bldP spid="32" grpId="0"/>
      <p:bldP spid="36" grpId="0"/>
      <p:bldP spid="37" grpId="0"/>
      <p:bldP spid="42" grpId="0"/>
      <p:bldP spid="43" grpId="0"/>
      <p:bldP spid="11" grpId="0"/>
      <p:bldP spid="13" grpId="0"/>
      <p:bldP spid="16" grpId="0"/>
      <p:bldP spid="6" grpId="0" animBg="1"/>
      <p:bldP spid="18" grpId="0"/>
      <p:bldP spid="19" grpId="0"/>
      <p:bldP spid="22" grpId="0"/>
      <p:bldP spid="23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0BB7D74-6E7C-C855-97D0-C7750BCB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96" y="3534693"/>
            <a:ext cx="2810393" cy="21077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644D20-401E-9552-6741-085F6A7FF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7" y="3494348"/>
            <a:ext cx="2810393" cy="21077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10BF67-97DD-5111-D580-FC8F4AA71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91" y="3494348"/>
            <a:ext cx="3861139" cy="2284507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CE5C86B-1567-C5ED-A476-7C928B1943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9985415" y="-7658"/>
            <a:ext cx="1032387" cy="89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Many tubes: </a:t>
            </a:r>
            <a:r>
              <a:rPr lang="en-GB" dirty="0" err="1"/>
              <a:t>numerics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6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89D80A5-8C2F-7144-A462-636D13FC78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8" t="11964" r="19192" b="10487"/>
          <a:stretch/>
        </p:blipFill>
        <p:spPr>
          <a:xfrm flipV="1">
            <a:off x="5326380" y="1438275"/>
            <a:ext cx="1958340" cy="1943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F81E45-6D27-3492-873E-EB2B5CC41D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9" t="11651" r="19360" b="10603"/>
          <a:stretch/>
        </p:blipFill>
        <p:spPr>
          <a:xfrm flipV="1">
            <a:off x="9468740" y="1409072"/>
            <a:ext cx="2012695" cy="20088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7F211D-090B-15EA-D33E-CE55C5F7609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4" t="11223" r="18536" b="10603"/>
          <a:stretch/>
        </p:blipFill>
        <p:spPr>
          <a:xfrm flipV="1">
            <a:off x="1144905" y="1409073"/>
            <a:ext cx="2043004" cy="2019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CCCB2-54FD-5433-4419-263ED0AE65A0}"/>
              </a:ext>
            </a:extLst>
          </p:cNvPr>
          <p:cNvSpPr txBox="1"/>
          <p:nvPr/>
        </p:nvSpPr>
        <p:spPr>
          <a:xfrm>
            <a:off x="1687641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3 tubes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D95A6-EC57-FEB1-A5E4-9FF25F97816E}"/>
              </a:ext>
            </a:extLst>
          </p:cNvPr>
          <p:cNvSpPr txBox="1"/>
          <p:nvPr/>
        </p:nvSpPr>
        <p:spPr>
          <a:xfrm>
            <a:off x="5832835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4 tubes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DC092-055B-898F-8697-94058EFC584D}"/>
              </a:ext>
            </a:extLst>
          </p:cNvPr>
          <p:cNvSpPr txBox="1"/>
          <p:nvPr/>
        </p:nvSpPr>
        <p:spPr>
          <a:xfrm>
            <a:off x="10025702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7 tubes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C56EA-E8D8-6A38-160C-9EBAF3AFDFCC}"/>
                  </a:ext>
                </a:extLst>
              </p:cNvPr>
              <p:cNvSpPr txBox="1"/>
              <p:nvPr/>
            </p:nvSpPr>
            <p:spPr>
              <a:xfrm>
                <a:off x="2320260" y="5563617"/>
                <a:ext cx="936718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(1) explain the structure of “asymptotic solutions” for </a:t>
                </a:r>
                <a14:m>
                  <m:oMath xmlns:m="http://schemas.openxmlformats.org/officeDocument/2006/math">
                    <m:r>
                      <a:rPr lang="en-GB" sz="2000" b="0" i="1" u="none" strike="noStrike" baseline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b="0" i="0" u="none" strike="noStrike" baseline="0" dirty="0">
                    <a:latin typeface="CMMI10"/>
                  </a:rPr>
                  <a:t> </a:t>
                </a:r>
                <a:r>
                  <a:rPr lang="en-GB" sz="2000" b="0" i="0" u="none" strike="noStrike" baseline="0" dirty="0">
                    <a:latin typeface="SFSS1095"/>
                  </a:rPr>
                  <a:t>tubes and study</a:t>
                </a:r>
                <a:r>
                  <a:rPr lang="en-GB" sz="2000" b="0" i="0" u="none" strike="noStrike" dirty="0">
                    <a:latin typeface="SFSS1095"/>
                  </a:rPr>
                  <a:t> their stability</a:t>
                </a:r>
                <a:endParaRPr lang="en-GB" sz="2000" b="0" i="0" u="none" strike="noStrike" baseline="0" dirty="0">
                  <a:latin typeface="SFSS1095"/>
                </a:endParaRPr>
              </a:p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(2) find speed of growth of the mixing zone</a:t>
                </a:r>
              </a:p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(3) understand the behaviour as </a:t>
                </a:r>
                <a14:m>
                  <m:oMath xmlns:m="http://schemas.openxmlformats.org/officeDocument/2006/math">
                    <m:r>
                      <a:rPr lang="en-GB" sz="20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u="none" strike="noStrike" baseline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000" b="0" i="0" u="none" strike="noStrike" baseline="0" dirty="0">
                    <a:latin typeface="SFSS1095"/>
                  </a:rPr>
                  <a:t>. Do we approximate 2-dim IPM?</a:t>
                </a:r>
              </a:p>
              <a:p>
                <a:pPr algn="l"/>
                <a:r>
                  <a:rPr lang="en-GB" sz="2000" dirty="0">
                    <a:latin typeface="SFSS1095"/>
                  </a:rPr>
                  <a:t>(4) can we repeat this story for the many tubes viscous fingering model?</a:t>
                </a:r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C56EA-E8D8-6A38-160C-9EBAF3AFD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260" y="5563617"/>
                <a:ext cx="9367187" cy="1323439"/>
              </a:xfrm>
              <a:prstGeom prst="rect">
                <a:avLst/>
              </a:prstGeom>
              <a:blipFill>
                <a:blip r:embed="rId12"/>
                <a:stretch>
                  <a:fillRect l="-716" t="-2765" b="-7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575FBAF-C188-1C90-BCE0-DCB90C9B9971}"/>
              </a:ext>
            </a:extLst>
          </p:cNvPr>
          <p:cNvSpPr txBox="1"/>
          <p:nvPr/>
        </p:nvSpPr>
        <p:spPr>
          <a:xfrm>
            <a:off x="760367" y="5553998"/>
            <a:ext cx="70251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baseline="0" dirty="0">
                <a:latin typeface="SFSS1095"/>
              </a:rPr>
              <a:t>Questions: </a:t>
            </a:r>
          </a:p>
          <a:p>
            <a:r>
              <a:rPr lang="en-GB" sz="2000" dirty="0">
                <a:latin typeface="SFSS1095"/>
              </a:rPr>
              <a:t>  (open)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608BC-F867-D3D7-9E2E-F120892850B1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8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6F13-0B21-CDBC-B838-7D4313908A4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0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Scheme of proof: step 1 - TW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9AA67-7E89-3926-2CC7-58DDE0587EA6}"/>
              </a:ext>
            </a:extLst>
          </p:cNvPr>
          <p:cNvSpPr txBox="1"/>
          <p:nvPr/>
        </p:nvSpPr>
        <p:spPr>
          <a:xfrm>
            <a:off x="2617563" y="990965"/>
            <a:ext cx="5330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СПАСИБО за внимание!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Приезжайте в гости в Рио-де-Жанейро!</a:t>
            </a:r>
            <a:endParaRPr lang="en-GB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68BB42-05CB-74C7-5544-343CF6F54303}"/>
                  </a:ext>
                </a:extLst>
              </p:cNvPr>
              <p:cNvSpPr txBox="1"/>
              <p:nvPr/>
            </p:nvSpPr>
            <p:spPr>
              <a:xfrm>
                <a:off x="220128" y="1046773"/>
                <a:ext cx="5257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Travelling wave (TW) ansatz with fixed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68BB42-05CB-74C7-5544-343CF6F54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28" y="1046773"/>
                <a:ext cx="5257530" cy="461665"/>
              </a:xfrm>
              <a:prstGeom prst="rect">
                <a:avLst/>
              </a:prstGeom>
              <a:blipFill>
                <a:blip r:embed="rId3"/>
                <a:stretch>
                  <a:fillRect l="-1738" t="-10667" r="-811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088037-2551-6CA0-6EA8-FDFDE777F0B3}"/>
                  </a:ext>
                </a:extLst>
              </p:cNvPr>
              <p:cNvSpPr txBox="1"/>
              <p:nvPr/>
            </p:nvSpPr>
            <p:spPr>
              <a:xfrm>
                <a:off x="432618" y="1523355"/>
                <a:ext cx="3298147" cy="2739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endParaRPr lang="en-GB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endParaRPr lang="en-GB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088037-2551-6CA0-6EA8-FDFDE777F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8" y="1523355"/>
                <a:ext cx="3298147" cy="27392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E9EB63-1AE9-A1B2-D2F6-0581DC6A734D}"/>
                  </a:ext>
                </a:extLst>
              </p:cNvPr>
              <p:cNvSpPr txBox="1"/>
              <p:nvPr/>
            </p:nvSpPr>
            <p:spPr>
              <a:xfrm>
                <a:off x="685283" y="4841731"/>
                <a:ext cx="279281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E9EB63-1AE9-A1B2-D2F6-0581DC6A7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83" y="4841731"/>
                <a:ext cx="2792816" cy="1938992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7DD7B-525F-FDFD-B103-CF7AABF0C1C9}"/>
                  </a:ext>
                </a:extLst>
              </p:cNvPr>
              <p:cNvSpPr txBox="1"/>
              <p:nvPr/>
            </p:nvSpPr>
            <p:spPr>
              <a:xfrm>
                <a:off x="220128" y="4380066"/>
                <a:ext cx="3000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With condition at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+∞: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7DD7B-525F-FDFD-B103-CF7AABF0C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28" y="4380066"/>
                <a:ext cx="3000501" cy="461665"/>
              </a:xfrm>
              <a:prstGeom prst="rect">
                <a:avLst/>
              </a:prstGeom>
              <a:blipFill>
                <a:blip r:embed="rId6"/>
                <a:stretch>
                  <a:fillRect l="-3049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1FD2EC2E-AC61-A552-C3A5-FD39695BC528}"/>
              </a:ext>
            </a:extLst>
          </p:cNvPr>
          <p:cNvSpPr/>
          <p:nvPr/>
        </p:nvSpPr>
        <p:spPr>
          <a:xfrm>
            <a:off x="5424097" y="1581071"/>
            <a:ext cx="983226" cy="4817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/>
              <p:nvPr/>
            </p:nvSpPr>
            <p:spPr>
              <a:xfrm>
                <a:off x="7596606" y="1566135"/>
                <a:ext cx="2536464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𝐵𝑋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606" y="1566135"/>
                <a:ext cx="2536464" cy="916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B20B5D-423D-157E-8E1D-AB8218B3BC19}"/>
                  </a:ext>
                </a:extLst>
              </p:cNvPr>
              <p:cNvSpPr txBox="1"/>
              <p:nvPr/>
            </p:nvSpPr>
            <p:spPr>
              <a:xfrm>
                <a:off x="6096000" y="2506767"/>
                <a:ext cx="5518306" cy="2724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b="0" dirty="0">
                    <a:ea typeface="Cambria Math" panose="02040503050406030204" pitchFamily="18" charset="0"/>
                  </a:rPr>
                  <a:t>,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dirty="0"/>
                  <a:t>,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2×4</m:t>
                        </m:r>
                      </m:sup>
                    </m:sSup>
                  </m:oMath>
                </a14:m>
                <a:r>
                  <a:rPr lang="en-GB" sz="2400" dirty="0"/>
                  <a:t>,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B20B5D-423D-157E-8E1D-AB8218B3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06767"/>
                <a:ext cx="5518306" cy="2724207"/>
              </a:xfrm>
              <a:prstGeom prst="rect">
                <a:avLst/>
              </a:prstGeom>
              <a:blipFill>
                <a:blip r:embed="rId8"/>
                <a:stretch>
                  <a:fillRect l="-1657" t="-17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D4C77-7B3F-5CE5-4AB9-BB78129BD5BE}"/>
                  </a:ext>
                </a:extLst>
              </p:cNvPr>
              <p:cNvSpPr txBox="1"/>
              <p:nvPr/>
            </p:nvSpPr>
            <p:spPr>
              <a:xfrm>
                <a:off x="7469425" y="1046772"/>
                <a:ext cx="2955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System of ODEs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D4C77-7B3F-5CE5-4AB9-BB78129B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425" y="1046772"/>
                <a:ext cx="2955553" cy="461665"/>
              </a:xfrm>
              <a:prstGeom prst="rect">
                <a:avLst/>
              </a:prstGeom>
              <a:blipFill>
                <a:blip r:embed="rId9"/>
                <a:stretch>
                  <a:fillRect l="-3093" t="-10667" r="-2062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8237E8-B784-8640-BC53-5EA5F7A333C6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9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0CA3E38-FE77-BCFE-4791-4233F5DE8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528122"/>
                  </p:ext>
                </p:extLst>
              </p:nvPr>
            </p:nvGraphicFramePr>
            <p:xfrm>
              <a:off x="6237252" y="5375013"/>
              <a:ext cx="4935054" cy="117576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935054">
                      <a:extLst>
                        <a:ext uri="{9D8B030D-6E8A-4147-A177-3AD203B41FA5}">
                          <a16:colId xmlns:a16="http://schemas.microsoft.com/office/drawing/2014/main" val="18595417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Aim:      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GB" sz="2000" dirty="0"/>
                            <a:t>  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GB" sz="2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sz="2000" dirty="0"/>
                            <a:t>TW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46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find a heteroclinic orbit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endParaRPr lang="en-GB" sz="2000" b="0" dirty="0"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GB" sz="2000" dirty="0"/>
                            <a:t>such that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+∞</m:t>
                                      </m:r>
                                    </m:e>
                                  </m:d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+∞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000" dirty="0"/>
                            <a:t> given point.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879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0CA3E38-FE77-BCFE-4791-4233F5DE8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528122"/>
                  </p:ext>
                </p:extLst>
              </p:nvPr>
            </p:nvGraphicFramePr>
            <p:xfrm>
              <a:off x="6237252" y="5375013"/>
              <a:ext cx="4935054" cy="117576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935054">
                      <a:extLst>
                        <a:ext uri="{9D8B030D-6E8A-4147-A177-3AD203B41FA5}">
                          <a16:colId xmlns:a16="http://schemas.microsoft.com/office/drawing/2014/main" val="185954176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3" t="-7692" r="-494" b="-2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746537"/>
                      </a:ext>
                    </a:extLst>
                  </a:tr>
                  <a:tr h="779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3" t="-54264" r="-494" b="-12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8794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20CABE2-10CB-E1A9-A2A6-4C8A1EB1EC77}"/>
              </a:ext>
            </a:extLst>
          </p:cNvPr>
          <p:cNvSpPr/>
          <p:nvPr/>
        </p:nvSpPr>
        <p:spPr>
          <a:xfrm>
            <a:off x="5424097" y="5255458"/>
            <a:ext cx="5958234" cy="1520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1DB553-4189-5358-EACC-26EA36A46A4F}"/>
                  </a:ext>
                </a:extLst>
              </p:cNvPr>
              <p:cNvSpPr txBox="1"/>
              <p:nvPr/>
            </p:nvSpPr>
            <p:spPr>
              <a:xfrm>
                <a:off x="4764636" y="5087003"/>
                <a:ext cx="74052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/>
                  <a:t>Observation: </a:t>
                </a:r>
              </a:p>
              <a:p>
                <a:r>
                  <a:rPr lang="en-GB" sz="2400" dirty="0"/>
                  <a:t>for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en-GB" sz="2400" dirty="0"/>
                  <a:t>this system has a special </a:t>
                </a:r>
                <a:r>
                  <a:rPr lang="en-GB" sz="2400" dirty="0">
                    <a:solidFill>
                      <a:srgbClr val="C00000"/>
                    </a:solidFill>
                  </a:rPr>
                  <a:t>``slow-fast’’</a:t>
                </a:r>
                <a:r>
                  <a:rPr lang="en-GB" sz="2400" dirty="0"/>
                  <a:t> structure. Key tool: </a:t>
                </a:r>
                <a:r>
                  <a:rPr lang="en-GB" sz="2400" dirty="0">
                    <a:solidFill>
                      <a:srgbClr val="C00000"/>
                    </a:solidFill>
                  </a:rPr>
                  <a:t>geometric singular perturbation theory (GSPT)</a:t>
                </a:r>
                <a:r>
                  <a:rPr lang="en-GB" sz="2400" dirty="0"/>
                  <a:t> by </a:t>
                </a:r>
                <a:r>
                  <a:rPr lang="en-GB" sz="2400" dirty="0" err="1"/>
                  <a:t>Fenichel</a:t>
                </a:r>
                <a:r>
                  <a:rPr lang="en-GB" sz="2400" dirty="0"/>
                  <a:t> (JDE, 1979)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1DB553-4189-5358-EACC-26EA36A46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636" y="5087003"/>
                <a:ext cx="7405211" cy="1569660"/>
              </a:xfrm>
              <a:prstGeom prst="rect">
                <a:avLst/>
              </a:prstGeom>
              <a:blipFill>
                <a:blip r:embed="rId12"/>
                <a:stretch>
                  <a:fillRect l="-1318" t="-3101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CAD6226-EADE-CBCC-83D4-A5333935C37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 animBg="1"/>
      <p:bldP spid="15" grpId="0" animBg="1"/>
      <p:bldP spid="16" grpId="0"/>
      <p:bldP spid="18" grpId="0"/>
      <p:bldP spid="10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Scheme of proof: step 2 – cascade of 2 TW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86A75-67DE-4563-BF07-69D87F558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92" y="4285768"/>
            <a:ext cx="3247098" cy="2613941"/>
          </a:xfrm>
          <a:prstGeom prst="rect">
            <a:avLst/>
          </a:prstGeom>
        </p:spPr>
      </p:pic>
      <p:pic>
        <p:nvPicPr>
          <p:cNvPr id="8" name="Picture 7" descr="A diagram of a square with arrows and a square with a line&#10;&#10;Description automatically generated">
            <a:extLst>
              <a:ext uri="{FF2B5EF4-FFF2-40B4-BE49-F238E27FC236}">
                <a16:creationId xmlns:a16="http://schemas.microsoft.com/office/drawing/2014/main" id="{D761DC1C-C1E8-8325-431A-D052B7089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84" y="4340141"/>
            <a:ext cx="6188764" cy="2562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EA48D8-ACAB-0648-1C50-C55F5B2DBFF1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10</a:t>
            </a:r>
            <a:endParaRPr lang="en-GB" dirty="0"/>
          </a:p>
        </p:txBody>
      </p:sp>
      <p:pic>
        <p:nvPicPr>
          <p:cNvPr id="13" name="Picture 12" descr="A diagram of a graph&#10;&#10;Description automatically generated">
            <a:extLst>
              <a:ext uri="{FF2B5EF4-FFF2-40B4-BE49-F238E27FC236}">
                <a16:creationId xmlns:a16="http://schemas.microsoft.com/office/drawing/2014/main" id="{688FDF30-B060-14CC-A5FB-FF11AD969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41" y="991263"/>
            <a:ext cx="3866176" cy="2911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ED71FF-00A9-7AB6-CC2A-89F2D1039DFB}"/>
                  </a:ext>
                </a:extLst>
              </p:cNvPr>
              <p:cNvSpPr txBox="1"/>
              <p:nvPr/>
            </p:nvSpPr>
            <p:spPr>
              <a:xfrm>
                <a:off x="162838" y="950157"/>
                <a:ext cx="7506863" cy="4718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1)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/>
                  <a:t> we find all points </a:t>
                </a:r>
                <a:r>
                  <a:rPr lang="en-GB" sz="2400" dirty="0" err="1"/>
                  <a:t>s.t.</a:t>
                </a:r>
                <a:r>
                  <a:rPr lang="en-GB" sz="2400" dirty="0"/>
                  <a:t> there exists a TW: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ED71FF-00A9-7AB6-CC2A-89F2D1039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8" y="950157"/>
                <a:ext cx="7506863" cy="471860"/>
              </a:xfrm>
              <a:prstGeom prst="rect">
                <a:avLst/>
              </a:prstGeom>
              <a:blipFill>
                <a:blip r:embed="rId6"/>
                <a:stretch>
                  <a:fillRect l="-1300" t="-7792" r="-162" b="-29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509984-C39A-390C-2994-1FD9954AA6ED}"/>
                  </a:ext>
                </a:extLst>
              </p:cNvPr>
              <p:cNvSpPr txBox="1"/>
              <p:nvPr/>
            </p:nvSpPr>
            <p:spPr>
              <a:xfrm>
                <a:off x="448411" y="1415662"/>
                <a:ext cx="62316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→ 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509984-C39A-390C-2994-1FD9954AA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1" y="1415662"/>
                <a:ext cx="623169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AF42D-9E78-1583-6C4F-47F99490BF31}"/>
                  </a:ext>
                </a:extLst>
              </p:cNvPr>
              <p:cNvSpPr txBox="1"/>
              <p:nvPr/>
            </p:nvSpPr>
            <p:spPr>
              <a:xfrm>
                <a:off x="162838" y="1813991"/>
                <a:ext cx="7506863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2)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/>
                  <a:t> we find all points </a:t>
                </a:r>
                <a:r>
                  <a:rPr lang="en-GB" sz="2400" dirty="0" err="1"/>
                  <a:t>s.t.</a:t>
                </a:r>
                <a:r>
                  <a:rPr lang="en-GB" sz="2400" dirty="0"/>
                  <a:t> there exists a TW: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AF42D-9E78-1583-6C4F-47F99490B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8" y="1813991"/>
                <a:ext cx="7506863" cy="468205"/>
              </a:xfrm>
              <a:prstGeom prst="rect">
                <a:avLst/>
              </a:prstGeom>
              <a:blipFill>
                <a:blip r:embed="rId8"/>
                <a:stretch>
                  <a:fillRect l="-1300" t="-9211" r="-162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0D2C6-B97B-582A-C675-CEC451CAB5FC}"/>
                  </a:ext>
                </a:extLst>
              </p:cNvPr>
              <p:cNvSpPr txBox="1"/>
              <p:nvPr/>
            </p:nvSpPr>
            <p:spPr>
              <a:xfrm>
                <a:off x="448411" y="2279496"/>
                <a:ext cx="62316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0D2C6-B97B-582A-C675-CEC451CA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1" y="2279496"/>
                <a:ext cx="623169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1E4BBE6-ED69-5D28-9363-7DD3C1F33FA7}"/>
              </a:ext>
            </a:extLst>
          </p:cNvPr>
          <p:cNvSpPr txBox="1"/>
          <p:nvPr/>
        </p:nvSpPr>
        <p:spPr>
          <a:xfrm>
            <a:off x="162838" y="2741161"/>
            <a:ext cx="651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3) Find the intersection points of these two curves </a:t>
            </a:r>
          </a:p>
        </p:txBody>
      </p:sp>
      <p:pic>
        <p:nvPicPr>
          <p:cNvPr id="23" name="Picture 22" descr="A diagram of a graph&#10;&#10;Description automatically generated">
            <a:extLst>
              <a:ext uri="{FF2B5EF4-FFF2-40B4-BE49-F238E27FC236}">
                <a16:creationId xmlns:a16="http://schemas.microsoft.com/office/drawing/2014/main" id="{549965C4-5361-155B-038C-DD52F361FC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2651"/>
          <a:stretch/>
        </p:blipFill>
        <p:spPr>
          <a:xfrm>
            <a:off x="7536874" y="1081078"/>
            <a:ext cx="4018018" cy="2821481"/>
          </a:xfrm>
          <a:prstGeom prst="rect">
            <a:avLst/>
          </a:prstGeom>
        </p:spPr>
      </p:pic>
      <p:pic>
        <p:nvPicPr>
          <p:cNvPr id="25" name="Picture 24" descr="A diagram of a graph&#10;&#10;Description automatically generated">
            <a:extLst>
              <a:ext uri="{FF2B5EF4-FFF2-40B4-BE49-F238E27FC236}">
                <a16:creationId xmlns:a16="http://schemas.microsoft.com/office/drawing/2014/main" id="{804FA9A7-5C57-12CB-8FCF-C531CBA439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/>
          <a:stretch/>
        </p:blipFill>
        <p:spPr>
          <a:xfrm>
            <a:off x="7587069" y="1081077"/>
            <a:ext cx="3932903" cy="2843649"/>
          </a:xfrm>
          <a:prstGeom prst="rect">
            <a:avLst/>
          </a:prstGeom>
        </p:spPr>
      </p:pic>
      <p:pic>
        <p:nvPicPr>
          <p:cNvPr id="27" name="Picture 26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98E3AF4-C2EE-CC0F-11F2-04B9FC11B4F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/>
          <a:stretch/>
        </p:blipFill>
        <p:spPr>
          <a:xfrm>
            <a:off x="7573236" y="1106932"/>
            <a:ext cx="3973267" cy="283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CE7E6F-CE59-D3FE-2C2F-CD667DBA3531}"/>
                  </a:ext>
                </a:extLst>
              </p:cNvPr>
              <p:cNvSpPr txBox="1"/>
              <p:nvPr/>
            </p:nvSpPr>
            <p:spPr>
              <a:xfrm>
                <a:off x="162838" y="3743730"/>
                <a:ext cx="5384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 – these curves are just straight lines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CE7E6F-CE59-D3FE-2C2F-CD667DBA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8" y="3743730"/>
                <a:ext cx="5384936" cy="461665"/>
              </a:xfrm>
              <a:prstGeom prst="rect">
                <a:avLst/>
              </a:prstGeom>
              <a:blipFill>
                <a:blip r:embed="rId14"/>
                <a:stretch>
                  <a:fillRect l="-340" t="-10526" r="-680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D7B74F-863F-B7C9-A19B-9804C160E13F}"/>
                  </a:ext>
                </a:extLst>
              </p:cNvPr>
              <p:cNvSpPr txBox="1"/>
              <p:nvPr/>
            </p:nvSpPr>
            <p:spPr>
              <a:xfrm>
                <a:off x="7116036" y="3755503"/>
                <a:ext cx="63550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GB" sz="2400" dirty="0"/>
                  <a:t>– perturbation argument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D7B74F-863F-B7C9-A19B-9804C160E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36" y="3755503"/>
                <a:ext cx="6355080" cy="461665"/>
              </a:xfrm>
              <a:prstGeom prst="rect">
                <a:avLst/>
              </a:prstGeom>
              <a:blipFill>
                <a:blip r:embed="rId15"/>
                <a:stretch>
                  <a:fillRect l="-19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175455-38AA-A87F-5311-EF6ACD534FC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5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19" grpId="0"/>
      <p:bldP spid="28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D45F4E-8057-293E-B427-BBFE7F0E913C}"/>
              </a:ext>
            </a:extLst>
          </p:cNvPr>
          <p:cNvSpPr txBox="1"/>
          <p:nvPr/>
        </p:nvSpPr>
        <p:spPr>
          <a:xfrm>
            <a:off x="1226340" y="1928986"/>
            <a:ext cx="378279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dirty="0"/>
                  <a:t>But what is a singular limit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947" t="-5590" b="-14907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171F3-3CF5-DF6A-7D83-9630D34C8760}"/>
                  </a:ext>
                </a:extLst>
              </p:cNvPr>
              <p:cNvSpPr txBox="1"/>
              <p:nvPr/>
            </p:nvSpPr>
            <p:spPr>
              <a:xfrm>
                <a:off x="205635" y="98216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171F3-3CF5-DF6A-7D83-9630D34C8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35" y="982166"/>
                <a:ext cx="6300452" cy="904222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B58ACC-E2A9-174B-7D1F-4713C0C36E2B}"/>
                  </a:ext>
                </a:extLst>
              </p:cNvPr>
              <p:cNvSpPr txBox="1"/>
              <p:nvPr/>
            </p:nvSpPr>
            <p:spPr>
              <a:xfrm>
                <a:off x="210078" y="2682810"/>
                <a:ext cx="622279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B58ACC-E2A9-174B-7D1F-4713C0C36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78" y="2682810"/>
                <a:ext cx="6222796" cy="1051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05EC28-B98E-54FB-4390-863B43D99728}"/>
                  </a:ext>
                </a:extLst>
              </p:cNvPr>
              <p:cNvSpPr txBox="1"/>
              <p:nvPr/>
            </p:nvSpPr>
            <p:spPr>
              <a:xfrm>
                <a:off x="1203240" y="1900153"/>
                <a:ext cx="3706143" cy="760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05EC28-B98E-54FB-4390-863B43D9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240" y="1900153"/>
                <a:ext cx="3706143" cy="7607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CE65C668-F58C-6039-988D-168917537AAA}"/>
              </a:ext>
            </a:extLst>
          </p:cNvPr>
          <p:cNvSpPr/>
          <p:nvPr/>
        </p:nvSpPr>
        <p:spPr>
          <a:xfrm>
            <a:off x="897559" y="982166"/>
            <a:ext cx="358976" cy="2599726"/>
          </a:xfrm>
          <a:prstGeom prst="leftBrace">
            <a:avLst>
              <a:gd name="adj1" fmla="val 6898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593A3D-1BD6-622D-AB94-83901E7EA9B5}"/>
                  </a:ext>
                </a:extLst>
              </p:cNvPr>
              <p:cNvSpPr txBox="1"/>
              <p:nvPr/>
            </p:nvSpPr>
            <p:spPr>
              <a:xfrm>
                <a:off x="113868" y="1988646"/>
                <a:ext cx="8322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r>
                      <a:rPr lang="en-GB" sz="3200" b="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sz="3200" dirty="0"/>
                  <a:t>)</a:t>
                </a:r>
                <a:endParaRPr lang="en-GB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593A3D-1BD6-622D-AB94-83901E7E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8" y="1988646"/>
                <a:ext cx="832279" cy="584775"/>
              </a:xfrm>
              <a:prstGeom prst="rect">
                <a:avLst/>
              </a:prstGeom>
              <a:blipFill>
                <a:blip r:embed="rId7"/>
                <a:stretch>
                  <a:fillRect l="-19118" t="-12500" r="-17647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B0EE60-CD3E-C281-F79C-50A5B312942B}"/>
                  </a:ext>
                </a:extLst>
              </p:cNvPr>
              <p:cNvSpPr txBox="1"/>
              <p:nvPr/>
            </p:nvSpPr>
            <p:spPr>
              <a:xfrm>
                <a:off x="7133907" y="1213201"/>
                <a:ext cx="4398060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GB" sz="2400" dirty="0"/>
                  <a:t>corresponds to the </a:t>
                </a:r>
              </a:p>
              <a:p>
                <a:pPr algn="ctr"/>
                <a:r>
                  <a:rPr lang="en-GB" sz="2400" dirty="0"/>
                  <a:t>two-tubes TFE equations (**)  !!!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B0EE60-CD3E-C281-F79C-50A5B3129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907" y="1213201"/>
                <a:ext cx="4398060" cy="830997"/>
              </a:xfrm>
              <a:prstGeom prst="rect">
                <a:avLst/>
              </a:prstGeom>
              <a:blipFill>
                <a:blip r:embed="rId8"/>
                <a:stretch>
                  <a:fillRect l="-138" t="-5072" r="-138" b="-1521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DCDA0E3-9B97-02FE-A7CC-F11ED842A3F1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11</a:t>
            </a:r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C0425C-3B67-E284-F71F-33C25F17CE85}"/>
              </a:ext>
            </a:extLst>
          </p:cNvPr>
          <p:cNvSpPr/>
          <p:nvPr/>
        </p:nvSpPr>
        <p:spPr>
          <a:xfrm>
            <a:off x="3483296" y="5860666"/>
            <a:ext cx="110963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7F344D13-A971-0894-E4C0-F0A19BD0BF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881600"/>
                  </p:ext>
                </p:extLst>
              </p:nvPr>
            </p:nvGraphicFramePr>
            <p:xfrm>
              <a:off x="105961" y="5105503"/>
              <a:ext cx="3391619" cy="17821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91619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2D IPM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𝑑𝑖𝑣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−(0,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7F344D13-A971-0894-E4C0-F0A19BD0BF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881600"/>
                  </p:ext>
                </p:extLst>
              </p:nvPr>
            </p:nvGraphicFramePr>
            <p:xfrm>
              <a:off x="105961" y="5105503"/>
              <a:ext cx="3391619" cy="17821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91619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2D IPM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13858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80" t="-30702" r="-718" b="-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C79EA4C-FD96-A969-A24E-D5F055B92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034884"/>
                  </p:ext>
                </p:extLst>
              </p:nvPr>
            </p:nvGraphicFramePr>
            <p:xfrm>
              <a:off x="4746624" y="5135983"/>
              <a:ext cx="2387283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7283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2D TFE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𝑑𝑖𝑣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br>
                            <a:rPr lang="en-GB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a:br>
                          <a:r>
                            <a:rPr lang="en-GB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GB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C79EA4C-FD96-A969-A24E-D5F055B92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034884"/>
                  </p:ext>
                </p:extLst>
              </p:nvPr>
            </p:nvGraphicFramePr>
            <p:xfrm>
              <a:off x="4746624" y="5135983"/>
              <a:ext cx="2387283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7283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2D TFE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54" t="-32407" r="-1018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E6155D-E936-9211-5620-D9934CCA3D75}"/>
                  </a:ext>
                </a:extLst>
              </p:cNvPr>
              <p:cNvSpPr txBox="1"/>
              <p:nvPr/>
            </p:nvSpPr>
            <p:spPr>
              <a:xfrm>
                <a:off x="3554044" y="5188046"/>
                <a:ext cx="995955" cy="67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E6155D-E936-9211-5620-D9934CCA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44" y="5188046"/>
                <a:ext cx="995955" cy="6726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B306FAA-7867-B19E-0D6B-5A7B4DF13B14}"/>
              </a:ext>
            </a:extLst>
          </p:cNvPr>
          <p:cNvSpPr txBox="1"/>
          <p:nvPr/>
        </p:nvSpPr>
        <p:spPr>
          <a:xfrm>
            <a:off x="116023" y="3773627"/>
            <a:ext cx="1460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Question: </a:t>
            </a:r>
          </a:p>
          <a:p>
            <a:pPr algn="ctr"/>
            <a:r>
              <a:rPr lang="en-GB" sz="2400" dirty="0"/>
              <a:t>(open)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911819-485C-212B-8677-FDC34471B5B9}"/>
                  </a:ext>
                </a:extLst>
              </p:cNvPr>
              <p:cNvSpPr txBox="1"/>
              <p:nvPr/>
            </p:nvSpPr>
            <p:spPr>
              <a:xfrm>
                <a:off x="1580804" y="3792248"/>
                <a:ext cx="5023520" cy="1229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TFE as a limit of IPM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?</a:t>
                </a:r>
                <a:br>
                  <a:rPr lang="en-GB" sz="2400" dirty="0"/>
                </a:br>
                <a:r>
                  <a:rPr lang="en-GB" sz="2400" dirty="0"/>
                  <a:t>Can we use the connection to prove the linear growth in 2D IPM?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911819-485C-212B-8677-FDC34471B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804" y="3792248"/>
                <a:ext cx="5023520" cy="1229504"/>
              </a:xfrm>
              <a:prstGeom prst="rect">
                <a:avLst/>
              </a:prstGeom>
              <a:blipFill>
                <a:blip r:embed="rId12"/>
                <a:stretch>
                  <a:fillRect l="-1820" t="-3465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08EEFC9-4325-9C7A-B581-6D665605D463}"/>
              </a:ext>
            </a:extLst>
          </p:cNvPr>
          <p:cNvSpPr txBox="1"/>
          <p:nvPr/>
        </p:nvSpPr>
        <p:spPr>
          <a:xfrm>
            <a:off x="6485151" y="2157922"/>
            <a:ext cx="58294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NB: (**) can be seen a hyperbolic system in non-conservative form (for fixed choice of B):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098F61-BF1F-2D7F-5A2C-CAFF52B584A9}"/>
                  </a:ext>
                </a:extLst>
              </p:cNvPr>
              <p:cNvSpPr txBox="1"/>
              <p:nvPr/>
            </p:nvSpPr>
            <p:spPr>
              <a:xfrm>
                <a:off x="6236415" y="3154302"/>
                <a:ext cx="5651460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098F61-BF1F-2D7F-5A2C-CAFF52B58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415" y="3154302"/>
                <a:ext cx="5651460" cy="490840"/>
              </a:xfrm>
              <a:prstGeom prst="rect">
                <a:avLst/>
              </a:prstGeom>
              <a:blipFill>
                <a:blip r:embed="rId1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D60EBBA7-DA2A-C7F0-05D3-A8B943FDF01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C25843-2D92-8F89-AB3A-B2993E06753E}"/>
                  </a:ext>
                </a:extLst>
              </p:cNvPr>
              <p:cNvSpPr txBox="1"/>
              <p:nvPr/>
            </p:nvSpPr>
            <p:spPr>
              <a:xfrm>
                <a:off x="7704363" y="3678546"/>
                <a:ext cx="4428785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+1,+1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&amp;(−1,−1),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C25843-2D92-8F89-AB3A-B2993E067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363" y="3678546"/>
                <a:ext cx="4428785" cy="9161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5A7A206-9C84-750E-FB03-F1F627A41F62}"/>
              </a:ext>
            </a:extLst>
          </p:cNvPr>
          <p:cNvSpPr txBox="1"/>
          <p:nvPr/>
        </p:nvSpPr>
        <p:spPr>
          <a:xfrm>
            <a:off x="7379475" y="4628098"/>
            <a:ext cx="4861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vanishing viscosity criteria to define admissible shocks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For 2 and 3 tubes this is a “Temple-like” system </a:t>
            </a:r>
            <a:r>
              <a:rPr lang="en-GB" sz="2400" b="0" i="0" u="none" strike="noStrike" baseline="0" dirty="0">
                <a:latin typeface="SFSS1095"/>
              </a:rPr>
              <a:t>(rarefaction and shock curves coincide and are linear)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734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/>
      <p:bldP spid="18" grpId="0"/>
      <p:bldP spid="21" grpId="0" animBg="1"/>
      <p:bldP spid="22" grpId="0"/>
      <p:bldP spid="10" grpId="0" animBg="1"/>
      <p:bldP spid="5" grpId="0" animBg="1"/>
      <p:bldP spid="8" grpId="0"/>
      <p:bldP spid="20" grpId="0"/>
      <p:bldP spid="25" grpId="0"/>
      <p:bldP spid="3" grpId="0"/>
      <p:bldP spid="12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GB" sz="3600" b="0" i="0" u="none" strike="noStrike" baseline="0" dirty="0">
                <a:latin typeface="SFSS1728"/>
              </a:rPr>
              <a:t>Thank you for your attention!        </a:t>
            </a:r>
            <a:r>
              <a:rPr lang="en-GB" sz="3600" b="0" i="0" u="none" strike="noStrike" baseline="0" dirty="0" err="1">
                <a:latin typeface="SFSS1728"/>
              </a:rPr>
              <a:t>Muito</a:t>
            </a:r>
            <a:r>
              <a:rPr lang="en-GB" sz="3600" b="0" i="0" u="none" strike="noStrike" baseline="0" dirty="0">
                <a:latin typeface="SFSS1728"/>
              </a:rPr>
              <a:t> </a:t>
            </a:r>
            <a:r>
              <a:rPr lang="en-GB" sz="3600" b="0" i="0" u="none" strike="noStrike" baseline="0" dirty="0" err="1">
                <a:latin typeface="SFSS1728"/>
              </a:rPr>
              <a:t>obrigada</a:t>
            </a:r>
            <a:r>
              <a:rPr lang="en-GB" sz="3600" b="0" i="0" u="none" strike="noStrike" baseline="0" dirty="0">
                <a:latin typeface="SFSS1728"/>
              </a:rPr>
              <a:t>!          ¡</a:t>
            </a:r>
            <a:r>
              <a:rPr lang="en-GB" sz="3600" b="0" i="0" u="none" strike="noStrike" baseline="0" dirty="0" err="1">
                <a:latin typeface="SFSS1728"/>
              </a:rPr>
              <a:t>Muchas</a:t>
            </a:r>
            <a:r>
              <a:rPr lang="en-GB" sz="3600" b="0" i="0" u="none" strike="noStrike" baseline="0" dirty="0">
                <a:latin typeface="SFSS1728"/>
              </a:rPr>
              <a:t> gracias!</a:t>
            </a:r>
            <a:endParaRPr lang="en-GB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A5B45-2EDB-F4F3-D885-DBFBFDF02CDA}"/>
              </a:ext>
            </a:extLst>
          </p:cNvPr>
          <p:cNvSpPr txBox="1"/>
          <p:nvPr/>
        </p:nvSpPr>
        <p:spPr>
          <a:xfrm>
            <a:off x="2082376" y="5471724"/>
            <a:ext cx="8220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 baseline="0" dirty="0">
                <a:latin typeface="SFSS1095"/>
              </a:rPr>
              <a:t>For more details see arXiv:2401.05981        (two-tubes model)</a:t>
            </a:r>
          </a:p>
          <a:p>
            <a:pPr algn="ctr"/>
            <a:endParaRPr lang="en-GB" sz="800" b="0" i="0" u="none" strike="noStrike" baseline="0" dirty="0">
              <a:latin typeface="SFSS1095"/>
            </a:endParaRPr>
          </a:p>
          <a:p>
            <a:pPr algn="ctr"/>
            <a:r>
              <a:rPr lang="en-GB" sz="2400" b="0" i="0" u="none" strike="noStrike" baseline="0" dirty="0">
                <a:latin typeface="SFSS1440"/>
              </a:rPr>
              <a:t>Any questions, comments and ideas are very welcome!</a:t>
            </a:r>
            <a:endParaRPr lang="en-GB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472BC-834F-6525-04FB-F2E0C3AECD2B}"/>
              </a:ext>
            </a:extLst>
          </p:cNvPr>
          <p:cNvSpPr txBox="1"/>
          <p:nvPr/>
        </p:nvSpPr>
        <p:spPr>
          <a:xfrm>
            <a:off x="449325" y="1430818"/>
            <a:ext cx="6997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u="none" strike="noStrike" baseline="0" dirty="0">
                <a:latin typeface="SFSS1440"/>
              </a:rPr>
              <a:t>yu.pe.petrova</a:t>
            </a:r>
            <a:r>
              <a:rPr lang="en-GB" sz="2800" b="0" i="0" u="none" strike="noStrike" baseline="0" dirty="0">
                <a:latin typeface="CMR12"/>
              </a:rPr>
              <a:t>@</a:t>
            </a:r>
            <a:r>
              <a:rPr lang="en-GB" sz="2800" b="0" i="0" u="none" strike="noStrike" baseline="0" dirty="0">
                <a:latin typeface="SFSS1440"/>
              </a:rPr>
              <a:t>gmail.com </a:t>
            </a:r>
            <a:endParaRPr lang="en-GB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398969-B1C8-1336-D8C9-639109C9310D}"/>
              </a:ext>
            </a:extLst>
          </p:cNvPr>
          <p:cNvSpPr txBox="1"/>
          <p:nvPr/>
        </p:nvSpPr>
        <p:spPr>
          <a:xfrm>
            <a:off x="6804117" y="1430818"/>
            <a:ext cx="6997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 u="none" strike="noStrike" baseline="0" dirty="0">
                <a:latin typeface="SFSS1440"/>
              </a:rPr>
              <a:t>https://yulia-petrova.github.io/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8E36FC-17B8-B977-347F-15A864D2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621644"/>
            <a:ext cx="3520311" cy="21496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4F3E5B-8488-EEE8-17AE-63477112F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966" y="2467013"/>
            <a:ext cx="3280478" cy="246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5DD78-CD01-EFAC-9271-B3D6CD968838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12</a:t>
            </a:r>
            <a:endParaRPr lang="en-GB" dirty="0"/>
          </a:p>
        </p:txBody>
      </p:sp>
      <p:pic>
        <p:nvPicPr>
          <p:cNvPr id="5" name="Picture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F85DDEF9-85FF-7830-CB5E-80D9CA008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8" t="11923" r="18821" b="10054"/>
          <a:stretch/>
        </p:blipFill>
        <p:spPr>
          <a:xfrm flipV="1">
            <a:off x="4950925" y="2621644"/>
            <a:ext cx="2060324" cy="20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68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41699" y="1023206"/>
            <a:ext cx="11134846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Own works on the topic of the talk:</a:t>
            </a:r>
            <a:br>
              <a:rPr lang="en-GB" b="1" dirty="0"/>
            </a:br>
            <a:endParaRPr lang="en-GB" sz="1000" b="1" dirty="0"/>
          </a:p>
          <a:p>
            <a:pPr marL="342900" indent="-342900">
              <a:buFont typeface="+mj-lt"/>
              <a:buAutoNum type="arabicPeriod"/>
            </a:pPr>
            <a:r>
              <a:rPr lang="en-GB" sz="1800" b="1" dirty="0"/>
              <a:t>Yu. Petrova</a:t>
            </a:r>
            <a:r>
              <a:rPr lang="en-GB" sz="1800" dirty="0"/>
              <a:t>, S. </a:t>
            </a:r>
            <a:r>
              <a:rPr lang="en-GB" sz="1800" dirty="0" err="1"/>
              <a:t>Tikhomirov</a:t>
            </a:r>
            <a:r>
              <a:rPr lang="en-GB" sz="1800" dirty="0"/>
              <a:t>, Ya. </a:t>
            </a:r>
            <a:r>
              <a:rPr lang="en-GB" sz="1800" dirty="0" err="1"/>
              <a:t>Efendiev</a:t>
            </a:r>
            <a:r>
              <a:rPr lang="en-GB" sz="1800" dirty="0"/>
              <a:t>, </a:t>
            </a:r>
            <a:r>
              <a:rPr lang="en-GB" sz="1800" i="1" dirty="0"/>
              <a:t>“Propagating terrace in a two-tubes model of gravitational fingering” </a:t>
            </a:r>
            <a:r>
              <a:rPr lang="en-GB" sz="1800" dirty="0"/>
              <a:t>Submitted.  </a:t>
            </a:r>
            <a:r>
              <a:rPr lang="en-GB" sz="1800" dirty="0" err="1"/>
              <a:t>ArXiv</a:t>
            </a:r>
            <a:r>
              <a:rPr lang="en-GB" sz="1800" dirty="0"/>
              <a:t>: 2401.05981</a:t>
            </a:r>
            <a:r>
              <a:rPr lang="en-GB" sz="1800" i="1" dirty="0"/>
              <a:t>;     </a:t>
            </a:r>
            <a:r>
              <a:rPr lang="en-GB" sz="1800" dirty="0"/>
              <a:t>2024.</a:t>
            </a:r>
            <a:r>
              <a:rPr lang="en-GB" i="1" dirty="0"/>
              <a:t> </a:t>
            </a:r>
            <a:endParaRPr lang="en-GB" sz="1000" dirty="0"/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Bakharev</a:t>
            </a:r>
            <a:r>
              <a:rPr lang="en-GB" dirty="0"/>
              <a:t>, F., </a:t>
            </a:r>
            <a:r>
              <a:rPr lang="en-GB" dirty="0" err="1"/>
              <a:t>Enin</a:t>
            </a:r>
            <a:r>
              <a:rPr lang="en-GB" dirty="0"/>
              <a:t>, A., </a:t>
            </a:r>
            <a:r>
              <a:rPr lang="en-GB" dirty="0" err="1"/>
              <a:t>Groman</a:t>
            </a:r>
            <a:r>
              <a:rPr lang="en-GB" dirty="0"/>
              <a:t>, A., </a:t>
            </a:r>
            <a:r>
              <a:rPr lang="en-GB" dirty="0" err="1"/>
              <a:t>Kalyuzhnyuk</a:t>
            </a:r>
            <a:r>
              <a:rPr lang="en-GB" dirty="0"/>
              <a:t>, A., </a:t>
            </a:r>
            <a:r>
              <a:rPr lang="en-GB" dirty="0" err="1"/>
              <a:t>Matveenko</a:t>
            </a:r>
            <a:r>
              <a:rPr lang="en-GB" dirty="0"/>
              <a:t>, S., </a:t>
            </a:r>
            <a:r>
              <a:rPr lang="en-GB" b="1" dirty="0"/>
              <a:t>Petrova, Yu.</a:t>
            </a:r>
            <a:r>
              <a:rPr lang="en-GB" dirty="0"/>
              <a:t>, </a:t>
            </a:r>
            <a:r>
              <a:rPr lang="en-GB" dirty="0" err="1"/>
              <a:t>Starkov</a:t>
            </a:r>
            <a:r>
              <a:rPr lang="en-GB" dirty="0"/>
              <a:t>, I. and </a:t>
            </a:r>
            <a:r>
              <a:rPr lang="en-GB" dirty="0" err="1"/>
              <a:t>Tikhomirov</a:t>
            </a:r>
            <a:r>
              <a:rPr lang="en-GB" dirty="0"/>
              <a:t>, S., “</a:t>
            </a:r>
            <a:r>
              <a:rPr lang="en-GB" i="1" dirty="0"/>
              <a:t>Velocity of viscous fingers in miscible displacement: Comparison with analytical models”.</a:t>
            </a:r>
            <a:br>
              <a:rPr lang="en-GB" dirty="0"/>
            </a:br>
            <a:r>
              <a:rPr lang="en-GB" dirty="0"/>
              <a:t>Journal of Computational and Applied Mathematics, 402, p.113808;       2022.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Bakharev</a:t>
            </a:r>
            <a:r>
              <a:rPr lang="en-GB" dirty="0"/>
              <a:t>, F., Pavlov D., </a:t>
            </a:r>
            <a:r>
              <a:rPr lang="en-GB" dirty="0" err="1"/>
              <a:t>Enin</a:t>
            </a:r>
            <a:r>
              <a:rPr lang="en-GB" dirty="0"/>
              <a:t>, A., </a:t>
            </a:r>
            <a:r>
              <a:rPr lang="en-GB" dirty="0" err="1"/>
              <a:t>Matveenko</a:t>
            </a:r>
            <a:r>
              <a:rPr lang="en-GB" dirty="0"/>
              <a:t>, S., </a:t>
            </a:r>
            <a:r>
              <a:rPr lang="en-GB" b="1" dirty="0"/>
              <a:t>Petrova, Yu.</a:t>
            </a:r>
            <a:r>
              <a:rPr lang="en-GB" dirty="0"/>
              <a:t>, </a:t>
            </a:r>
            <a:r>
              <a:rPr lang="en-GB" dirty="0" err="1"/>
              <a:t>Rastegaev</a:t>
            </a:r>
            <a:r>
              <a:rPr lang="en-GB" dirty="0"/>
              <a:t> N., and </a:t>
            </a:r>
            <a:r>
              <a:rPr lang="en-GB" dirty="0" err="1"/>
              <a:t>Tikhomirov</a:t>
            </a:r>
            <a:r>
              <a:rPr lang="en-GB" dirty="0"/>
              <a:t>, S.,</a:t>
            </a:r>
            <a:br>
              <a:rPr lang="en-GB" dirty="0"/>
            </a:br>
            <a:r>
              <a:rPr lang="en-GB" sz="1800" i="1" dirty="0"/>
              <a:t>“Velocity of viscous fingers in miscible displacement: Intermediate concentration”  </a:t>
            </a:r>
            <a:br>
              <a:rPr lang="en-GB" sz="1800" i="1" dirty="0"/>
            </a:br>
            <a:r>
              <a:rPr lang="en-GB" dirty="0"/>
              <a:t>Journal of Computational and Applied Mathematics, 451:116107, 2024.</a:t>
            </a:r>
          </a:p>
          <a:p>
            <a:br>
              <a:rPr lang="en-GB" b="1" dirty="0"/>
            </a:br>
            <a:r>
              <a:rPr lang="en-GB" b="1" dirty="0"/>
              <a:t>Other references:</a:t>
            </a:r>
            <a:br>
              <a:rPr lang="en-GB" b="1" dirty="0"/>
            </a:br>
            <a:br>
              <a:rPr lang="en-GB" sz="1000" b="1" dirty="0"/>
            </a:br>
            <a:r>
              <a:rPr lang="en-GB" b="1" dirty="0"/>
              <a:t>Dynamics of viscous fingering: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Nijjer</a:t>
            </a:r>
            <a:r>
              <a:rPr lang="en-GB" dirty="0"/>
              <a:t> J., Hewitt D., and Neufeld J. The dynamics of miscible viscous fingering from onset to shutdown. Journal of Fluid Mechanics 837 (2018): 520-545.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2006. Diffusive slowdown in miscible viscous fingering. Communications in Mathematical Sciences, 4(1), pp.267-273.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2005. Dynamic scaling in miscible viscous fingering. Communications in mathematical physics, 257, pp.303-317.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Homsy</a:t>
            </a:r>
            <a:r>
              <a:rPr lang="en-GB" dirty="0"/>
              <a:t>, G.M., 1987. Viscous fingering in porous media. Annual review of fluid mechanics, 19(1), pp.271-311.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630E7-E9E0-724D-A081-E6CD8D0CFEBA}"/>
              </a:ext>
            </a:extLst>
          </p:cNvPr>
          <p:cNvSpPr txBox="1"/>
          <p:nvPr/>
        </p:nvSpPr>
        <p:spPr>
          <a:xfrm>
            <a:off x="4207357" y="127180"/>
            <a:ext cx="6335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Muito</a:t>
            </a:r>
            <a:r>
              <a:rPr lang="en-GB" sz="4000" dirty="0"/>
              <a:t> </a:t>
            </a:r>
            <a:r>
              <a:rPr lang="en-GB" sz="4000" dirty="0" err="1"/>
              <a:t>obrigada</a:t>
            </a:r>
            <a:r>
              <a:rPr lang="en-GB" sz="4000" dirty="0"/>
              <a:t> pela </a:t>
            </a:r>
            <a:r>
              <a:rPr lang="en-GB" sz="4000" dirty="0" err="1"/>
              <a:t>atenção</a:t>
            </a:r>
            <a:r>
              <a:rPr lang="en-GB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193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218386" y="962246"/>
            <a:ext cx="111348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Geometric singular perturbation theory (GSPT):</a:t>
            </a:r>
            <a:endParaRPr lang="en-GB" sz="1000" b="1" dirty="0"/>
          </a:p>
          <a:p>
            <a:pPr marL="342900" indent="-342900">
              <a:buAutoNum type="arabicPeriod"/>
            </a:pPr>
            <a:r>
              <a:rPr lang="en-GB" dirty="0" err="1"/>
              <a:t>Fenichel</a:t>
            </a:r>
            <a:r>
              <a:rPr lang="en-GB" dirty="0"/>
              <a:t>, N., 1979. Geometric singular perturbation theory for ordinary differential equations. Journal of differential equations, 31(1), pp.53-98.</a:t>
            </a:r>
          </a:p>
          <a:p>
            <a:pPr marL="342900" indent="-342900">
              <a:buAutoNum type="arabicPeriod"/>
            </a:pPr>
            <a:r>
              <a:rPr lang="en-GB" dirty="0" err="1"/>
              <a:t>Wechselberger</a:t>
            </a:r>
            <a:r>
              <a:rPr lang="en-GB" dirty="0"/>
              <a:t>, M., 2020. Geometric singular perturbation theory beyond the standard form (Vol. 6). New York: Springer.</a:t>
            </a:r>
          </a:p>
          <a:p>
            <a:pPr marL="342900" indent="-342900">
              <a:buAutoNum type="arabicPeriod"/>
            </a:pPr>
            <a:r>
              <a:rPr lang="en-GB" dirty="0"/>
              <a:t>Kuehn, C., 2015. Multiple time scale dynamics (Vol. 191). Berlin: Springer.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56D3-E46C-5467-5FB9-1736C19A6410}"/>
              </a:ext>
            </a:extLst>
          </p:cNvPr>
          <p:cNvSpPr txBox="1"/>
          <p:nvPr/>
        </p:nvSpPr>
        <p:spPr>
          <a:xfrm>
            <a:off x="4207357" y="127180"/>
            <a:ext cx="6335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Muito</a:t>
            </a:r>
            <a:r>
              <a:rPr lang="en-GB" sz="4000" dirty="0"/>
              <a:t> </a:t>
            </a:r>
            <a:r>
              <a:rPr lang="en-GB" sz="4000" dirty="0" err="1"/>
              <a:t>obrigada</a:t>
            </a:r>
            <a:r>
              <a:rPr lang="en-GB" sz="4000" dirty="0"/>
              <a:t> pela </a:t>
            </a:r>
            <a:r>
              <a:rPr lang="en-GB" sz="4000" dirty="0" err="1"/>
              <a:t>atenção</a:t>
            </a:r>
            <a:r>
              <a:rPr lang="en-GB" sz="40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C00A9-87C2-EB2C-EFD1-B705D03F3664}"/>
              </a:ext>
            </a:extLst>
          </p:cNvPr>
          <p:cNvSpPr txBox="1"/>
          <p:nvPr/>
        </p:nvSpPr>
        <p:spPr>
          <a:xfrm>
            <a:off x="218385" y="2796677"/>
            <a:ext cx="119736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Well-</a:t>
            </a:r>
            <a:r>
              <a:rPr lang="en-GB" b="1" dirty="0" err="1"/>
              <a:t>posedness</a:t>
            </a:r>
            <a:r>
              <a:rPr lang="en-GB" b="1" dirty="0"/>
              <a:t> for IPM: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Kiselev, A. and Yao, Y., 2023. Small scale formations in the incompressible porous media equation. </a:t>
            </a:r>
            <a:br>
              <a:rPr lang="en-GB" dirty="0"/>
            </a:br>
            <a:r>
              <a:rPr lang="en-GB" dirty="0"/>
              <a:t>Archive for Rational Mechanics and Analysis (ARMA), 247(1), p.1.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A. Castro, D. Cordoba and D. Lear, Global existence of quasi-stratified solutions for the confined IPM equation, </a:t>
            </a:r>
            <a:br>
              <a:rPr lang="en-GB" dirty="0"/>
            </a:br>
            <a:r>
              <a:rPr lang="en-GB" dirty="0"/>
              <a:t>Archive for Rational Mechanics and Analysis (ARMA), 232 (2019), no. 1, 437–471.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T. </a:t>
            </a:r>
            <a:r>
              <a:rPr lang="en-GB" dirty="0" err="1"/>
              <a:t>Elgindi</a:t>
            </a:r>
            <a:r>
              <a:rPr lang="en-GB" dirty="0"/>
              <a:t>, On the asymptotic stability of stationary solutions of the inviscid incompressible porous medium equation, Archive for Rational Mechanics and Analysis (ARMA), 225 (2017), no. 2, 573–599.</a:t>
            </a:r>
          </a:p>
          <a:p>
            <a:endParaRPr lang="en-GB" dirty="0"/>
          </a:p>
          <a:p>
            <a:r>
              <a:rPr lang="en-GB" b="1" dirty="0"/>
              <a:t>Non-uniqueness for IPM: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D. Cordoba, D. </a:t>
            </a:r>
            <a:r>
              <a:rPr lang="en-GB" dirty="0" err="1"/>
              <a:t>Faraco</a:t>
            </a:r>
            <a:r>
              <a:rPr lang="en-GB" dirty="0"/>
              <a:t> and F. Gancedo, Lack of uniqueness for weak solutions of the incompressible porous media equation, Archive for Rational Mechanics and Analysis (ARMA) 200 (2011), no. 3, 725–746.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Shvydkoy</a:t>
            </a:r>
            <a:r>
              <a:rPr lang="en-GB" dirty="0"/>
              <a:t>, R.: Convex integration for a class of active scalar equations. J. Am. Math. Soc. 24(4), 1159–1174 (2011).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L. </a:t>
            </a:r>
            <a:r>
              <a:rPr lang="en-GB" dirty="0" err="1"/>
              <a:t>Szekelyhidi</a:t>
            </a:r>
            <a:r>
              <a:rPr lang="en-GB" dirty="0"/>
              <a:t>, Jr. Relaxation of the incompressible porous media equation, Ann. Sci. de </a:t>
            </a:r>
            <a:r>
              <a:rPr lang="en-GB" dirty="0" err="1"/>
              <a:t>l’Ecole</a:t>
            </a:r>
            <a:r>
              <a:rPr lang="en-GB" dirty="0"/>
              <a:t> Norm. </a:t>
            </a:r>
            <a:r>
              <a:rPr lang="en-GB" dirty="0" err="1"/>
              <a:t>Superieure</a:t>
            </a:r>
            <a:r>
              <a:rPr lang="en-GB" dirty="0"/>
              <a:t> (4) 45 (2012), no. 3, 491–509.</a:t>
            </a:r>
          </a:p>
        </p:txBody>
      </p:sp>
    </p:spTree>
    <p:extLst>
      <p:ext uri="{BB962C8B-B14F-4D97-AF65-F5344CB8AC3E}">
        <p14:creationId xmlns:p14="http://schemas.microsoft.com/office/powerpoint/2010/main" val="166610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					 	Outline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52579-17F1-10E1-3CC1-803D4980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54" y="2927281"/>
            <a:ext cx="2108921" cy="1724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0C9AD-7862-4F96-1E40-45321766B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878" y="1114534"/>
            <a:ext cx="2471849" cy="1509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8E49F-477A-7721-975B-C276B449D899}"/>
              </a:ext>
            </a:extLst>
          </p:cNvPr>
          <p:cNvSpPr txBox="1"/>
          <p:nvPr/>
        </p:nvSpPr>
        <p:spPr>
          <a:xfrm>
            <a:off x="551126" y="821207"/>
            <a:ext cx="616144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Motivation</a:t>
            </a:r>
          </a:p>
          <a:p>
            <a:pPr lvl="1"/>
            <a:r>
              <a:rPr lang="en-US" sz="2400" dirty="0"/>
              <a:t>Miscible displacement in porous media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viscous fingering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gravitational fingering</a:t>
            </a:r>
            <a:br>
              <a:rPr lang="en-US" sz="2400" dirty="0"/>
            </a:b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Problem statement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Two-tubes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Main theorem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Sketch of proof: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traveling waves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slow-fast systems</a:t>
            </a:r>
          </a:p>
        </p:txBody>
      </p:sp>
      <p:pic>
        <p:nvPicPr>
          <p:cNvPr id="4" name="Picture 3" descr="A black and white diagram with white text&#10;&#10;Description automatically generated">
            <a:extLst>
              <a:ext uri="{FF2B5EF4-FFF2-40B4-BE49-F238E27FC236}">
                <a16:creationId xmlns:a16="http://schemas.microsoft.com/office/drawing/2014/main" id="{3FDC8F67-13C6-227E-1F9D-F6EF3067A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16" y="2984727"/>
            <a:ext cx="1443714" cy="1629726"/>
          </a:xfrm>
          <a:prstGeom prst="rect">
            <a:avLst/>
          </a:prstGeom>
        </p:spPr>
      </p:pic>
      <p:pic>
        <p:nvPicPr>
          <p:cNvPr id="7" name="Picture 6" descr="A diagram of a triangle with lines and a point&#10;&#10;Description automatically generated">
            <a:extLst>
              <a:ext uri="{FF2B5EF4-FFF2-40B4-BE49-F238E27FC236}">
                <a16:creationId xmlns:a16="http://schemas.microsoft.com/office/drawing/2014/main" id="{FD64613A-73C4-4354-52AD-6A06426ED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189" y="5012309"/>
            <a:ext cx="2018147" cy="16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0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square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D2C1444E-EE7A-89EE-5304-A0AAC44A5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6AC77-F09C-4273-3382-49F237A11D81}"/>
              </a:ext>
            </a:extLst>
          </p:cNvPr>
          <p:cNvSpPr txBox="1"/>
          <p:nvPr/>
        </p:nvSpPr>
        <p:spPr>
          <a:xfrm>
            <a:off x="7016928" y="0"/>
            <a:ext cx="517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“Miscible displacement in porous media”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Credit: Pavlov </a:t>
            </a:r>
            <a:r>
              <a:rPr lang="en-GB" sz="1600" dirty="0" err="1">
                <a:solidFill>
                  <a:schemeClr val="bg1"/>
                </a:solidFill>
              </a:rPr>
              <a:t>Dmitrii</a:t>
            </a:r>
            <a:r>
              <a:rPr lang="en-GB" sz="1600" dirty="0">
                <a:solidFill>
                  <a:schemeClr val="bg1"/>
                </a:solidFill>
              </a:rPr>
              <a:t>, St. Petersburg State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78CA0-1AA6-811B-E00F-124B4E8D8125}"/>
              </a:ext>
            </a:extLst>
          </p:cNvPr>
          <p:cNvSpPr txBox="1"/>
          <p:nvPr/>
        </p:nvSpPr>
        <p:spPr>
          <a:xfrm>
            <a:off x="8254181" y="5565338"/>
            <a:ext cx="4419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Viscous fingering phenomenon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5B263-7090-8F70-95F5-75023429DAFC}"/>
              </a:ext>
            </a:extLst>
          </p:cNvPr>
          <p:cNvSpPr txBox="1"/>
          <p:nvPr/>
        </p:nvSpPr>
        <p:spPr>
          <a:xfrm>
            <a:off x="7706432" y="6027003"/>
            <a:ext cx="409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water                         (blue </a:t>
            </a:r>
            <a:r>
              <a:rPr lang="en-GB" sz="2400" dirty="0" err="1">
                <a:solidFill>
                  <a:schemeClr val="bg1"/>
                </a:solidFill>
              </a:rPr>
              <a:t>color</a:t>
            </a:r>
            <a:r>
              <a:rPr lang="en-GB" sz="2400" dirty="0">
                <a:solidFill>
                  <a:schemeClr val="bg1"/>
                </a:solidFill>
              </a:rPr>
              <a:t>)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polymerized water  (red </a:t>
            </a:r>
            <a:r>
              <a:rPr lang="en-GB" sz="2400" dirty="0" err="1">
                <a:solidFill>
                  <a:schemeClr val="bg1"/>
                </a:solidFill>
              </a:rPr>
              <a:t>color</a:t>
            </a:r>
            <a:r>
              <a:rPr lang="en-GB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0C9E-0BF7-EDDD-5657-B28294B90A74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444A-2327-E888-781D-E45A025D34AD}"/>
              </a:ext>
            </a:extLst>
          </p:cNvPr>
          <p:cNvSpPr txBox="1"/>
          <p:nvPr/>
        </p:nvSpPr>
        <p:spPr>
          <a:xfrm>
            <a:off x="6343879" y="707886"/>
            <a:ext cx="6336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 err="1">
                <a:solidFill>
                  <a:schemeClr val="bg1"/>
                </a:solidFill>
              </a:rPr>
              <a:t>Homsy</a:t>
            </a:r>
            <a:r>
              <a:rPr lang="en-GB" sz="1600" dirty="0">
                <a:solidFill>
                  <a:schemeClr val="bg1"/>
                </a:solidFill>
              </a:rPr>
              <a:t> , 1987 “Viscous Fingering in Porous Media”</a:t>
            </a:r>
          </a:p>
        </p:txBody>
      </p:sp>
    </p:spTree>
    <p:extLst>
      <p:ext uri="{BB962C8B-B14F-4D97-AF65-F5344CB8AC3E}">
        <p14:creationId xmlns:p14="http://schemas.microsoft.com/office/powerpoint/2010/main" val="218683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C6545B5-CA02-6963-6BE7-2A4E212D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12" y="1326337"/>
            <a:ext cx="3565735" cy="2553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Incompressible Porous Medium </a:t>
            </a:r>
            <a:r>
              <a:rPr lang="en-GB" sz="3600" dirty="0" err="1"/>
              <a:t>eq</a:t>
            </a:r>
            <a:r>
              <a:rPr lang="en-GB" sz="3600" dirty="0"/>
              <a:t> – IPM, 2D  (Two formulations)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4FEFC-48EF-DE08-E7C9-4959D85CE1CC}"/>
              </a:ext>
            </a:extLst>
          </p:cNvPr>
          <p:cNvSpPr txBox="1"/>
          <p:nvPr/>
        </p:nvSpPr>
        <p:spPr>
          <a:xfrm>
            <a:off x="428708" y="4642376"/>
            <a:ext cx="12098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laboratory and numerical experiments show </a:t>
            </a:r>
            <a:r>
              <a:rPr lang="en-GB" sz="2400" i="1" dirty="0">
                <a:solidFill>
                  <a:srgbClr val="C00000"/>
                </a:solidFill>
              </a:rPr>
              <a:t>linear growth of the mixing zone</a:t>
            </a:r>
          </a:p>
        </p:txBody>
      </p:sp>
      <p:pic>
        <p:nvPicPr>
          <p:cNvPr id="21" name="Picture 20" descr="A red and blue background with a green arrow&#10;&#10;Description automatically generated">
            <a:extLst>
              <a:ext uri="{FF2B5EF4-FFF2-40B4-BE49-F238E27FC236}">
                <a16:creationId xmlns:a16="http://schemas.microsoft.com/office/drawing/2014/main" id="{3844705E-0843-571F-E55E-62275B792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" y="1326520"/>
            <a:ext cx="3565735" cy="2553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FD174A-22E4-B19B-BB47-B29B0F98F947}"/>
                  </a:ext>
                </a:extLst>
              </p:cNvPr>
              <p:cNvSpPr txBox="1"/>
              <p:nvPr/>
            </p:nvSpPr>
            <p:spPr>
              <a:xfrm>
                <a:off x="1691372" y="5276247"/>
                <a:ext cx="7779953" cy="4682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Question:      how to find speeds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en-GB" sz="2400" dirty="0"/>
                  <a:t> of propagation?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FD174A-22E4-B19B-BB47-B29B0F98F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72" y="5276247"/>
                <a:ext cx="7779953" cy="468205"/>
              </a:xfrm>
              <a:prstGeom prst="rect">
                <a:avLst/>
              </a:prstGeom>
              <a:blipFill>
                <a:blip r:embed="rId5"/>
                <a:stretch>
                  <a:fillRect l="-1095" t="-6410" b="-2948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EFE641-390B-B7E1-A370-5B5F3190151B}"/>
                  </a:ext>
                </a:extLst>
              </p:cNvPr>
              <p:cNvSpPr txBox="1"/>
              <p:nvPr/>
            </p:nvSpPr>
            <p:spPr>
              <a:xfrm>
                <a:off x="3944774" y="1329885"/>
                <a:ext cx="4704379" cy="18928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b="0" dirty="0"/>
                  <a:t> </a:t>
                </a:r>
              </a:p>
              <a:p>
                <a:endParaRPr lang="en-GB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1050" b="0" dirty="0"/>
              </a:p>
              <a:p>
                <a:r>
                  <a:rPr lang="en-GB" sz="2400" b="0" dirty="0"/>
                  <a:t>(viscosity)  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EFE641-390B-B7E1-A370-5B5F31901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74" y="1329885"/>
                <a:ext cx="4704379" cy="1892826"/>
              </a:xfrm>
              <a:prstGeom prst="rect">
                <a:avLst/>
              </a:prstGeom>
              <a:blipFill>
                <a:blip r:embed="rId6"/>
                <a:stretch>
                  <a:fillRect l="-1809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screenshot of a graph&#10;&#10;Description automatically generated">
            <a:extLst>
              <a:ext uri="{FF2B5EF4-FFF2-40B4-BE49-F238E27FC236}">
                <a16:creationId xmlns:a16="http://schemas.microsoft.com/office/drawing/2014/main" id="{241363D8-CCE7-A269-9564-69DE6837C1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8852716" y="1299836"/>
            <a:ext cx="3305632" cy="2606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F3D602-53BD-2C10-520F-D7FA71CEA1F4}"/>
                  </a:ext>
                </a:extLst>
              </p:cNvPr>
              <p:cNvSpPr txBox="1"/>
              <p:nvPr/>
            </p:nvSpPr>
            <p:spPr>
              <a:xfrm>
                <a:off x="3813352" y="3491631"/>
                <a:ext cx="29669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concentration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velocity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pressure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F3D602-53BD-2C10-520F-D7FA71CEA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2" y="3491631"/>
                <a:ext cx="2966966" cy="923330"/>
              </a:xfrm>
              <a:prstGeom prst="rect">
                <a:avLst/>
              </a:prstGeom>
              <a:blipFill>
                <a:blip r:embed="rId8"/>
                <a:stretch>
                  <a:fillRect t="-3974" r="-1440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254AA01-0FAD-7D36-BF8E-2003666BCA7B}"/>
              </a:ext>
            </a:extLst>
          </p:cNvPr>
          <p:cNvSpPr/>
          <p:nvPr/>
        </p:nvSpPr>
        <p:spPr>
          <a:xfrm rot="5400000">
            <a:off x="1462957" y="2938095"/>
            <a:ext cx="264157" cy="2121309"/>
          </a:xfrm>
          <a:prstGeom prst="rightBrace">
            <a:avLst>
              <a:gd name="adj1" fmla="val 67887"/>
              <a:gd name="adj2" fmla="val 5000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3DB8C-7C44-5755-7FD9-786A2B04EC32}"/>
              </a:ext>
            </a:extLst>
          </p:cNvPr>
          <p:cNvSpPr txBox="1"/>
          <p:nvPr/>
        </p:nvSpPr>
        <p:spPr>
          <a:xfrm>
            <a:off x="855406" y="3997143"/>
            <a:ext cx="167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mixing zone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6AAA9C-93F3-CE75-4042-981A5B125370}"/>
                  </a:ext>
                </a:extLst>
              </p:cNvPr>
              <p:cNvSpPr txBox="1"/>
              <p:nvPr/>
            </p:nvSpPr>
            <p:spPr>
              <a:xfrm>
                <a:off x="2619863" y="2448547"/>
                <a:ext cx="1099212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6AAA9C-93F3-CE75-4042-981A5B12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863" y="2448547"/>
                <a:ext cx="1099212" cy="4121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5F05-1F8E-8519-9584-A4D1E5E8C564}"/>
                  </a:ext>
                </a:extLst>
              </p:cNvPr>
              <p:cNvSpPr txBox="1"/>
              <p:nvPr/>
            </p:nvSpPr>
            <p:spPr>
              <a:xfrm>
                <a:off x="0" y="2430372"/>
                <a:ext cx="1312607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5F05-1F8E-8519-9584-A4D1E5E8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0372"/>
                <a:ext cx="1312607" cy="4117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D60E7-1AC2-0173-E674-C583911CCF43}"/>
              </a:ext>
            </a:extLst>
          </p:cNvPr>
          <p:cNvCxnSpPr>
            <a:cxnSpLocks/>
          </p:cNvCxnSpPr>
          <p:nvPr/>
        </p:nvCxnSpPr>
        <p:spPr>
          <a:xfrm>
            <a:off x="8863226" y="1883732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315F2B-018F-93FB-C66B-CE9BDB54103A}"/>
              </a:ext>
            </a:extLst>
          </p:cNvPr>
          <p:cNvCxnSpPr>
            <a:cxnSpLocks/>
          </p:cNvCxnSpPr>
          <p:nvPr/>
        </p:nvCxnSpPr>
        <p:spPr>
          <a:xfrm>
            <a:off x="8852716" y="3376201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ED56D5-7398-9AF0-7122-1CA5E86CDEC5}"/>
              </a:ext>
            </a:extLst>
          </p:cNvPr>
          <p:cNvCxnSpPr/>
          <p:nvPr/>
        </p:nvCxnSpPr>
        <p:spPr>
          <a:xfrm flipV="1">
            <a:off x="10470576" y="1654361"/>
            <a:ext cx="0" cy="22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25B7EC-DC44-28D3-77AA-E35A4B73FD53}"/>
              </a:ext>
            </a:extLst>
          </p:cNvPr>
          <p:cNvCxnSpPr>
            <a:cxnSpLocks/>
          </p:cNvCxnSpPr>
          <p:nvPr/>
        </p:nvCxnSpPr>
        <p:spPr>
          <a:xfrm>
            <a:off x="10470576" y="3377662"/>
            <a:ext cx="8249" cy="247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9971F1-A85D-693B-2670-450F9CC0666F}"/>
                  </a:ext>
                </a:extLst>
              </p:cNvPr>
              <p:cNvSpPr txBox="1"/>
              <p:nvPr/>
            </p:nvSpPr>
            <p:spPr>
              <a:xfrm>
                <a:off x="10581825" y="1432081"/>
                <a:ext cx="1105624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9971F1-A85D-693B-2670-450F9CC06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825" y="1432081"/>
                <a:ext cx="1105624" cy="412100"/>
              </a:xfrm>
              <a:prstGeom prst="rect">
                <a:avLst/>
              </a:prstGeom>
              <a:blipFill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7A7800-1D45-7DC1-4E8D-578E883560D6}"/>
                  </a:ext>
                </a:extLst>
              </p:cNvPr>
              <p:cNvSpPr txBox="1"/>
              <p:nvPr/>
            </p:nvSpPr>
            <p:spPr>
              <a:xfrm>
                <a:off x="10343476" y="3367426"/>
                <a:ext cx="1575909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7A7800-1D45-7DC1-4E8D-578E8835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476" y="3367426"/>
                <a:ext cx="1575909" cy="411779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B8C4743-DDAA-587D-7A58-AEA8D126082C}"/>
              </a:ext>
            </a:extLst>
          </p:cNvPr>
          <p:cNvSpPr txBox="1"/>
          <p:nvPr/>
        </p:nvSpPr>
        <p:spPr>
          <a:xfrm>
            <a:off x="8990191" y="936922"/>
            <a:ext cx="2966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Gravitational fingering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82A83E-8FED-FC98-E15B-7CB35E6C9447}"/>
              </a:ext>
            </a:extLst>
          </p:cNvPr>
          <p:cNvSpPr txBox="1"/>
          <p:nvPr/>
        </p:nvSpPr>
        <p:spPr>
          <a:xfrm>
            <a:off x="8945260" y="13609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2780E4-A962-22D4-DDFB-1957BA8A9A0A}"/>
              </a:ext>
            </a:extLst>
          </p:cNvPr>
          <p:cNvSpPr txBox="1"/>
          <p:nvPr/>
        </p:nvSpPr>
        <p:spPr>
          <a:xfrm>
            <a:off x="8866297" y="3406908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1AED4-ABDD-56C1-4470-567B59162E9B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2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168E4-22FF-6560-F24E-DD5CFB0F6494}"/>
              </a:ext>
            </a:extLst>
          </p:cNvPr>
          <p:cNvSpPr txBox="1"/>
          <p:nvPr/>
        </p:nvSpPr>
        <p:spPr>
          <a:xfrm>
            <a:off x="710872" y="927164"/>
            <a:ext cx="229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Viscous fingering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EF543-FEE1-8A9C-049A-6C83C193DB17}"/>
                  </a:ext>
                </a:extLst>
              </p:cNvPr>
              <p:cNvSpPr txBox="1"/>
              <p:nvPr/>
            </p:nvSpPr>
            <p:spPr>
              <a:xfrm>
                <a:off x="3947165" y="2764416"/>
                <a:ext cx="64884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(gravity)        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−(0,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EF543-FEE1-8A9C-049A-6C83C193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165" y="2764416"/>
                <a:ext cx="6488482" cy="461665"/>
              </a:xfrm>
              <a:prstGeom prst="rect">
                <a:avLst/>
              </a:prstGeom>
              <a:blipFill>
                <a:blip r:embed="rId13"/>
                <a:stretch>
                  <a:fillRect l="-150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7105E-0C70-F9A4-548E-28E553EFA195}"/>
                  </a:ext>
                </a:extLst>
              </p:cNvPr>
              <p:cNvSpPr txBox="1"/>
              <p:nvPr/>
            </p:nvSpPr>
            <p:spPr>
              <a:xfrm>
                <a:off x="7052741" y="3477989"/>
                <a:ext cx="177029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dirty="0"/>
                  <a:t> – diffusion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mobility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– permeability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7105E-0C70-F9A4-548E-28E553EFA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1" y="3477989"/>
                <a:ext cx="1770293" cy="923330"/>
              </a:xfrm>
              <a:prstGeom prst="rect">
                <a:avLst/>
              </a:prstGeom>
              <a:blipFill>
                <a:blip r:embed="rId14"/>
                <a:stretch>
                  <a:fillRect t="-3974" r="-2759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3297312-E31F-A9B2-2E82-F8D14F7430D4}"/>
              </a:ext>
            </a:extLst>
          </p:cNvPr>
          <p:cNvSpPr txBox="1"/>
          <p:nvPr/>
        </p:nvSpPr>
        <p:spPr>
          <a:xfrm>
            <a:off x="88502" y="6013362"/>
            <a:ext cx="11598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1600" i="1" dirty="0"/>
            </a:br>
            <a:r>
              <a:rPr lang="en-GB" sz="1600" i="1" dirty="0"/>
              <a:t>[2] </a:t>
            </a:r>
            <a:r>
              <a:rPr lang="en-GB" sz="1600" i="1" dirty="0" err="1"/>
              <a:t>Bakharev</a:t>
            </a:r>
            <a:r>
              <a:rPr lang="en-GB" sz="1600" i="1" dirty="0"/>
              <a:t>, F., </a:t>
            </a:r>
            <a:r>
              <a:rPr lang="en-GB" sz="1600" i="1" dirty="0" err="1"/>
              <a:t>Enin</a:t>
            </a:r>
            <a:r>
              <a:rPr lang="en-GB" sz="1600" i="1" dirty="0"/>
              <a:t>, A., </a:t>
            </a:r>
            <a:r>
              <a:rPr lang="en-GB" sz="1600" i="1" dirty="0" err="1"/>
              <a:t>Groman</a:t>
            </a:r>
            <a:r>
              <a:rPr lang="en-GB" sz="1600" i="1" dirty="0"/>
              <a:t>, A., </a:t>
            </a:r>
            <a:r>
              <a:rPr lang="en-GB" sz="1600" i="1" dirty="0" err="1"/>
              <a:t>Kalyuzhnyuk</a:t>
            </a:r>
            <a:r>
              <a:rPr lang="en-GB" sz="1600" i="1" dirty="0"/>
              <a:t>, A., </a:t>
            </a:r>
            <a:r>
              <a:rPr lang="en-GB" sz="1600" i="1" dirty="0" err="1"/>
              <a:t>Matveenko</a:t>
            </a:r>
            <a:r>
              <a:rPr lang="en-GB" sz="1600" i="1" dirty="0"/>
              <a:t>, S., </a:t>
            </a:r>
            <a:r>
              <a:rPr lang="en-GB" sz="1600" b="1" i="1" dirty="0"/>
              <a:t>Petrova, Y.</a:t>
            </a:r>
            <a:r>
              <a:rPr lang="en-GB" sz="1600" i="1" dirty="0"/>
              <a:t>, </a:t>
            </a:r>
            <a:r>
              <a:rPr lang="en-GB" sz="1600" i="1" dirty="0" err="1"/>
              <a:t>Starkov</a:t>
            </a:r>
            <a:r>
              <a:rPr lang="en-GB" sz="1600" i="1" dirty="0"/>
              <a:t>, I. and </a:t>
            </a:r>
            <a:r>
              <a:rPr lang="en-GB" sz="1600" i="1" dirty="0" err="1"/>
              <a:t>Tikhomirov</a:t>
            </a:r>
            <a:r>
              <a:rPr lang="en-GB" sz="1600" i="1" dirty="0"/>
              <a:t>, S.,  Velocity of viscous fingers in miscible displacement: Comparison with analytical models. Journal of Computational and Applied Mathematics, 2022.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5812E-9B9A-FC6C-CBBE-1686E87A26CB}"/>
              </a:ext>
            </a:extLst>
          </p:cNvPr>
          <p:cNvSpPr txBox="1"/>
          <p:nvPr/>
        </p:nvSpPr>
        <p:spPr>
          <a:xfrm>
            <a:off x="101326" y="5957600"/>
            <a:ext cx="11773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[1] </a:t>
            </a:r>
            <a:r>
              <a:rPr lang="en-GB" sz="1600" i="1" dirty="0" err="1"/>
              <a:t>Nijjer</a:t>
            </a:r>
            <a:r>
              <a:rPr lang="en-GB" sz="1600" i="1" dirty="0"/>
              <a:t> J., Hewitt D., and Neufeld J. The dynamics of miscible viscous fingering from onset to shutdown.   Journal of Fluid Mechanics, 2018.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BEA50-BAB7-5571-F7FA-0E652A524B0F}"/>
              </a:ext>
            </a:extLst>
          </p:cNvPr>
          <p:cNvSpPr txBox="1"/>
          <p:nvPr/>
        </p:nvSpPr>
        <p:spPr>
          <a:xfrm>
            <a:off x="11050947" y="454131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[1], [2]</a:t>
            </a:r>
          </a:p>
        </p:txBody>
      </p:sp>
    </p:spTree>
    <p:extLst>
      <p:ext uri="{BB962C8B-B14F-4D97-AF65-F5344CB8AC3E}">
        <p14:creationId xmlns:p14="http://schemas.microsoft.com/office/powerpoint/2010/main" val="22452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4" grpId="0" animBg="1"/>
      <p:bldP spid="5" grpId="0"/>
      <p:bldP spid="6" grpId="0"/>
      <p:bldP spid="10" grpId="0"/>
      <p:bldP spid="26" grpId="0"/>
      <p:bldP spid="32" grpId="0"/>
      <p:bldP spid="34" grpId="0"/>
      <p:bldP spid="36" grpId="0"/>
      <p:bldP spid="37" grpId="0"/>
      <p:bldP spid="13" grpId="0"/>
      <p:bldP spid="30" grpId="0"/>
      <p:bldP spid="3" grpId="0"/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6CE161A-24D6-74A8-3CFB-A172ED378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3900" dirty="0"/>
                  <a:t>IPM: </a:t>
                </a:r>
                <a14:m>
                  <m:oMath xmlns:m="http://schemas.openxmlformats.org/officeDocument/2006/math"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en-GB" sz="39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GB" sz="4000" dirty="0"/>
                      <m:t>(</m:t>
                    </m:r>
                    <m:r>
                      <m:rPr>
                        <m:nor/>
                      </m:rPr>
                      <a:rPr lang="en-GB" sz="4000" dirty="0"/>
                      <m:t>without</m:t>
                    </m:r>
                    <m:r>
                      <m:rPr>
                        <m:nor/>
                      </m:rPr>
                      <a:rPr lang="en-GB" sz="4000" dirty="0"/>
                      <m:t> </m:t>
                    </m:r>
                    <m:r>
                      <m:rPr>
                        <m:nor/>
                      </m:rPr>
                      <a:rPr lang="en-GB" sz="4000" dirty="0"/>
                      <m:t>diffusion</m:t>
                    </m:r>
                    <m:r>
                      <m:rPr>
                        <m:nor/>
                      </m:rPr>
                      <a:rPr lang="en-GB" sz="4000" dirty="0"/>
                      <m:t>)</m:t>
                    </m:r>
                  </m:oMath>
                </a14:m>
                <a:endParaRPr lang="en-GB" sz="39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648" b="-8075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2C0964-1B36-8D13-83E1-F549FA67EDD3}"/>
                  </a:ext>
                </a:extLst>
              </p:cNvPr>
              <p:cNvSpPr txBox="1"/>
              <p:nvPr/>
            </p:nvSpPr>
            <p:spPr>
              <a:xfrm>
                <a:off x="4862707" y="1085409"/>
                <a:ext cx="2351508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2C0964-1B36-8D13-83E1-F549FA67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07" y="1085409"/>
                <a:ext cx="235150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809DD0-DEF7-0BD6-76E9-9F5E7A1970C8}"/>
                  </a:ext>
                </a:extLst>
              </p:cNvPr>
              <p:cNvSpPr txBox="1"/>
              <p:nvPr/>
            </p:nvSpPr>
            <p:spPr>
              <a:xfrm>
                <a:off x="4987199" y="1966017"/>
                <a:ext cx="6091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      </a:t>
                </a:r>
                <a:r>
                  <a:rPr lang="en-GB" sz="2000" dirty="0"/>
                  <a:t> (</a:t>
                </a:r>
                <a:r>
                  <a:rPr lang="en-GB" sz="2000" dirty="0" err="1"/>
                  <a:t>Biot</a:t>
                </a:r>
                <a:r>
                  <a:rPr lang="en-GB" sz="2000" dirty="0"/>
                  <a:t>-Savart law)</a:t>
                </a:r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809DD0-DEF7-0BD6-76E9-9F5E7A197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99" y="1966017"/>
                <a:ext cx="6091093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402BBF1-1937-19FA-47F4-BCDC41F31293}"/>
              </a:ext>
            </a:extLst>
          </p:cNvPr>
          <p:cNvSpPr txBox="1"/>
          <p:nvPr/>
        </p:nvSpPr>
        <p:spPr>
          <a:xfrm>
            <a:off x="1123122" y="1253852"/>
            <a:ext cx="320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Active scalar</a:t>
            </a:r>
            <a:r>
              <a:rPr lang="en-GB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8EA14E-6ECA-B77A-CBB6-7C8C45DB166D}"/>
                  </a:ext>
                </a:extLst>
              </p:cNvPr>
              <p:cNvSpPr txBox="1"/>
              <p:nvPr/>
            </p:nvSpPr>
            <p:spPr>
              <a:xfrm>
                <a:off x="64246" y="3483499"/>
                <a:ext cx="12047016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u="sng" dirty="0"/>
                  <a:t>Existence</a:t>
                </a:r>
                <a:r>
                  <a:rPr lang="en-GB" sz="2000" dirty="0"/>
                  <a:t>: smooth initial data</a:t>
                </a:r>
              </a:p>
              <a:p>
                <a:r>
                  <a:rPr lang="en-GB" sz="2000" dirty="0"/>
                  <a:t>	2007 – D. Cordoba, F. Gancedo, R. </a:t>
                </a:r>
                <a:r>
                  <a:rPr lang="en-GB" sz="2000" dirty="0" err="1"/>
                  <a:t>Orive</a:t>
                </a:r>
                <a:r>
                  <a:rPr lang="en-GB" sz="2000" dirty="0"/>
                  <a:t> (JMP): local well-</a:t>
                </a:r>
                <a:r>
                  <a:rPr lang="en-GB" sz="2000" dirty="0" err="1"/>
                  <a:t>posedness</a:t>
                </a:r>
                <a:r>
                  <a:rPr lang="en-GB" sz="2000" dirty="0"/>
                  <a:t> for initial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br>
                  <a:rPr lang="en-GB" sz="2000" dirty="0"/>
                </a:br>
                <a:r>
                  <a:rPr lang="en-GB" sz="600" dirty="0"/>
                  <a:t>	</a:t>
                </a:r>
                <a:br>
                  <a:rPr lang="en-GB" sz="2000" dirty="0"/>
                </a:br>
                <a:r>
                  <a:rPr lang="en-GB" sz="2000" dirty="0"/>
                  <a:t>			global solution vs finite-time blow-up?</a:t>
                </a:r>
              </a:p>
              <a:p>
                <a:br>
                  <a:rPr lang="en-GB" sz="600" dirty="0"/>
                </a:br>
                <a:r>
                  <a:rPr lang="en-GB" sz="2000" dirty="0"/>
                  <a:t>	2017 – T. </a:t>
                </a:r>
                <a:r>
                  <a:rPr lang="en-GB" sz="2000" dirty="0" err="1"/>
                  <a:t>Elgindi</a:t>
                </a:r>
                <a:r>
                  <a:rPr lang="en-GB" sz="2000" dirty="0"/>
                  <a:t> (ARMA): global solution for small perturbations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	2023 – S. Kiselev, Y. Yao (ARMA): if solutions stay “smooth” for all times, then there is blow-up 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=+∞  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8EA14E-6ECA-B77A-CBB6-7C8C45DB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6" y="3483499"/>
                <a:ext cx="12047016" cy="1815882"/>
              </a:xfrm>
              <a:prstGeom prst="rect">
                <a:avLst/>
              </a:prstGeom>
              <a:blipFill>
                <a:blip r:embed="rId6"/>
                <a:stretch>
                  <a:fillRect l="-557" t="-1678" b="-5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F804ABF-8C20-1EA6-6E65-3A536E5045EB}"/>
              </a:ext>
            </a:extLst>
          </p:cNvPr>
          <p:cNvSpPr txBox="1"/>
          <p:nvPr/>
        </p:nvSpPr>
        <p:spPr>
          <a:xfrm>
            <a:off x="51519" y="5365321"/>
            <a:ext cx="751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Uniqueness</a:t>
            </a:r>
            <a:r>
              <a:rPr lang="en-GB" sz="2000" dirty="0"/>
              <a:t>: non-uniqueness of weak solutions </a:t>
            </a:r>
            <a:r>
              <a:rPr lang="pt-BR" sz="2000" dirty="0"/>
              <a:t>–</a:t>
            </a:r>
            <a:r>
              <a:rPr lang="en-GB" sz="2000" dirty="0"/>
              <a:t> </a:t>
            </a:r>
            <a:r>
              <a:rPr lang="pt-BR" sz="2000" dirty="0" err="1"/>
              <a:t>by</a:t>
            </a:r>
            <a:r>
              <a:rPr lang="pt-BR" sz="2000" dirty="0"/>
              <a:t> </a:t>
            </a:r>
            <a:r>
              <a:rPr lang="pt-BR" sz="2000" dirty="0" err="1"/>
              <a:t>convex</a:t>
            </a:r>
            <a:r>
              <a:rPr lang="pt-BR" sz="2000" dirty="0"/>
              <a:t> </a:t>
            </a:r>
            <a:r>
              <a:rPr lang="pt-BR" sz="2000" dirty="0" err="1"/>
              <a:t>integration</a:t>
            </a:r>
            <a:endParaRPr lang="pt-BR" sz="2000" dirty="0"/>
          </a:p>
          <a:p>
            <a:r>
              <a:rPr lang="pt-BR" sz="2000" dirty="0"/>
              <a:t>	2011 – D. Córdoba, D. Faraco, F. </a:t>
            </a:r>
            <a:r>
              <a:rPr lang="pt-BR" sz="2000" dirty="0" err="1"/>
              <a:t>Gancedo</a:t>
            </a:r>
            <a:r>
              <a:rPr lang="pt-BR" sz="2000" dirty="0"/>
              <a:t> (ARMA)</a:t>
            </a:r>
          </a:p>
          <a:p>
            <a:r>
              <a:rPr lang="en-GB" sz="2000" dirty="0"/>
              <a:t>	2012 </a:t>
            </a:r>
            <a:r>
              <a:rPr lang="pt-BR" sz="2000" dirty="0"/>
              <a:t>–</a:t>
            </a:r>
            <a:r>
              <a:rPr lang="en-GB" sz="2000" dirty="0"/>
              <a:t> L. </a:t>
            </a:r>
            <a:r>
              <a:rPr lang="en-GB" sz="2000" dirty="0" err="1"/>
              <a:t>Szekelyhidi</a:t>
            </a:r>
            <a:r>
              <a:rPr lang="en-GB" sz="2000" dirty="0"/>
              <a:t> Jr.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ED7FA9-3ADA-15D5-537E-CDA78248A051}"/>
              </a:ext>
            </a:extLst>
          </p:cNvPr>
          <p:cNvSpPr txBox="1"/>
          <p:nvPr/>
        </p:nvSpPr>
        <p:spPr>
          <a:xfrm>
            <a:off x="7226626" y="4167731"/>
            <a:ext cx="71686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0CB0F-5AC4-12B5-B4C7-4A54CF8DA335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B6E21-0DAA-5756-AAE9-F913C60C4293}"/>
              </a:ext>
            </a:extLst>
          </p:cNvPr>
          <p:cNvSpPr txBox="1"/>
          <p:nvPr/>
        </p:nvSpPr>
        <p:spPr>
          <a:xfrm>
            <a:off x="64246" y="2424003"/>
            <a:ext cx="1117588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Discontinuous initial data</a:t>
            </a:r>
            <a:r>
              <a:rPr lang="en-GB" sz="2000" dirty="0"/>
              <a:t>:  free boundary problem (Muskat problem) – ill-posed for unstable stratification</a:t>
            </a:r>
            <a:br>
              <a:rPr lang="en-GB" sz="2000" dirty="0"/>
            </a:br>
            <a:br>
              <a:rPr lang="en-GB" sz="300" dirty="0"/>
            </a:br>
            <a:r>
              <a:rPr lang="en-GB" sz="2000" dirty="0"/>
              <a:t>	2011 - A. Córdoba, D. Córdoba, F. Gancedo (Annals of Mathematics)</a:t>
            </a:r>
            <a:br>
              <a:rPr lang="en-GB" sz="2000" dirty="0"/>
            </a:br>
            <a:r>
              <a:rPr lang="en-GB" sz="2000" dirty="0"/>
              <a:t>		“Interface evolution: the Hele-Shaw and Muskat problems”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46327-A6FB-E7DE-D5A3-E7AEB5FEC002}"/>
              </a:ext>
            </a:extLst>
          </p:cNvPr>
          <p:cNvSpPr txBox="1"/>
          <p:nvPr/>
        </p:nvSpPr>
        <p:spPr>
          <a:xfrm>
            <a:off x="5133453" y="6302400"/>
            <a:ext cx="2289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…and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7817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41" grpId="0" animBg="1"/>
      <p:bldP spid="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6CE161A-24D6-74A8-3CFB-A172ED378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3900" dirty="0"/>
                  <a:t>IPM: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000" dirty="0"/>
                  <a:t>  (with diffusion)</a:t>
                </a:r>
                <a:endParaRPr lang="en-GB" sz="39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648" t="-621" b="-869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57C8C9E-260C-2DC6-A35A-529A1884AFD9}"/>
              </a:ext>
            </a:extLst>
          </p:cNvPr>
          <p:cNvSpPr txBox="1"/>
          <p:nvPr/>
        </p:nvSpPr>
        <p:spPr>
          <a:xfrm>
            <a:off x="6493608" y="8596257"/>
            <a:ext cx="4156688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Neglect advection in </a:t>
            </a:r>
            <a:r>
              <a:rPr lang="en-GB" sz="2400" i="1" dirty="0"/>
              <a:t>transverse</a:t>
            </a:r>
            <a:r>
              <a:rPr lang="en-GB" sz="2400" dirty="0"/>
              <a:t> direction!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/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000" u="sng" dirty="0"/>
                  <a:t>Transverse Flow Equilibrium</a:t>
                </a:r>
                <a:r>
                  <a:rPr lang="en-GB" sz="2000" dirty="0"/>
                  <a:t> = TFE</a:t>
                </a:r>
                <a:br>
                  <a:rPr lang="en-GB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blipFill>
                <a:blip r:embed="rId4"/>
                <a:stretch>
                  <a:fillRect l="-1585" t="-5172" b="-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9E0CB0F-5AC4-12B5-B4C7-4A54CF8DA335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4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/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GB" sz="2400" b="0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3CFC901-050B-5AFC-4FF9-E4280810DB21}"/>
              </a:ext>
            </a:extLst>
          </p:cNvPr>
          <p:cNvSpPr txBox="1"/>
          <p:nvPr/>
        </p:nvSpPr>
        <p:spPr>
          <a:xfrm>
            <a:off x="7666725" y="6929699"/>
            <a:ext cx="64272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dirty="0"/>
              <a:t>[2] </a:t>
            </a:r>
            <a:r>
              <a:rPr lang="en-GB" sz="1400" i="1" dirty="0" err="1"/>
              <a:t>Bakharev</a:t>
            </a:r>
            <a:r>
              <a:rPr lang="en-GB" sz="1400" i="1" dirty="0"/>
              <a:t>, F., </a:t>
            </a:r>
            <a:r>
              <a:rPr lang="en-GB" sz="1400" i="1" dirty="0" err="1"/>
              <a:t>Enin</a:t>
            </a:r>
            <a:r>
              <a:rPr lang="en-GB" sz="1400" i="1" dirty="0"/>
              <a:t>, A., </a:t>
            </a:r>
            <a:r>
              <a:rPr lang="en-GB" sz="1400" i="1" dirty="0" err="1"/>
              <a:t>Groman</a:t>
            </a:r>
            <a:r>
              <a:rPr lang="en-GB" sz="1400" i="1" dirty="0"/>
              <a:t>, A., </a:t>
            </a:r>
            <a:r>
              <a:rPr lang="en-GB" sz="1400" i="1" dirty="0" err="1"/>
              <a:t>Kalyuzhnyuk</a:t>
            </a:r>
            <a:r>
              <a:rPr lang="en-GB" sz="1400" i="1" dirty="0"/>
              <a:t>, A., </a:t>
            </a:r>
            <a:r>
              <a:rPr lang="en-GB" sz="1400" i="1" dirty="0" err="1"/>
              <a:t>Matveenko</a:t>
            </a:r>
            <a:r>
              <a:rPr lang="en-GB" sz="1400" i="1" dirty="0"/>
              <a:t>, S., </a:t>
            </a:r>
            <a:r>
              <a:rPr lang="en-GB" sz="1400" b="1" i="1" dirty="0"/>
              <a:t>Petrova, Y.</a:t>
            </a:r>
            <a:r>
              <a:rPr lang="en-GB" sz="1400" i="1" dirty="0"/>
              <a:t>, </a:t>
            </a:r>
            <a:r>
              <a:rPr lang="en-GB" sz="1400" i="1" dirty="0" err="1"/>
              <a:t>Starkov</a:t>
            </a:r>
            <a:r>
              <a:rPr lang="en-GB" sz="1400" i="1" dirty="0"/>
              <a:t>, I. and </a:t>
            </a:r>
            <a:r>
              <a:rPr lang="en-GB" sz="1400" i="1" dirty="0" err="1"/>
              <a:t>Tikhomirov</a:t>
            </a:r>
            <a:r>
              <a:rPr lang="en-GB" sz="1400" i="1" dirty="0"/>
              <a:t>, S.,  Velocity of viscous fingers in miscible displacement: Comparison with analytical models. Journal of Computational and Applied Mathematics, 2022.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2135A-D606-38EA-59BC-6FA4B1A0FDC1}"/>
              </a:ext>
            </a:extLst>
          </p:cNvPr>
          <p:cNvSpPr txBox="1"/>
          <p:nvPr/>
        </p:nvSpPr>
        <p:spPr>
          <a:xfrm>
            <a:off x="5405277" y="7649396"/>
            <a:ext cx="6375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/>
            <a:r>
              <a:rPr lang="en-GB" sz="1400" i="1" dirty="0"/>
              <a:t>[6] </a:t>
            </a:r>
            <a:r>
              <a:rPr lang="en-GB" sz="1400" i="1" dirty="0" err="1"/>
              <a:t>Bakharev</a:t>
            </a:r>
            <a:r>
              <a:rPr lang="en-GB" sz="1400" i="1" dirty="0"/>
              <a:t> F., </a:t>
            </a:r>
            <a:r>
              <a:rPr lang="en-GB" sz="1400" i="1" dirty="0" err="1"/>
              <a:t>Enin</a:t>
            </a:r>
            <a:r>
              <a:rPr lang="en-GB" sz="1400" i="1" dirty="0"/>
              <a:t> A., </a:t>
            </a:r>
            <a:r>
              <a:rPr lang="en-GB" sz="1400" i="1" dirty="0" err="1"/>
              <a:t>Matveenko</a:t>
            </a:r>
            <a:r>
              <a:rPr lang="en-GB" sz="1400" i="1" dirty="0"/>
              <a:t> S., </a:t>
            </a:r>
            <a:r>
              <a:rPr lang="en-GB" sz="1400" i="1" dirty="0" err="1"/>
              <a:t>Rastegaev</a:t>
            </a:r>
            <a:r>
              <a:rPr lang="en-GB" sz="1400" i="1" dirty="0"/>
              <a:t> N., Pavlov D., </a:t>
            </a:r>
            <a:r>
              <a:rPr lang="en-GB" sz="1400" i="1" dirty="0" err="1"/>
              <a:t>Tikhomirov</a:t>
            </a:r>
            <a:r>
              <a:rPr lang="en-GB" sz="1400" i="1" dirty="0"/>
              <a:t> S.</a:t>
            </a:r>
            <a:br>
              <a:rPr lang="en-GB" sz="1400" i="1" dirty="0"/>
            </a:br>
            <a:r>
              <a:rPr lang="en-GB" sz="1400" i="1" dirty="0"/>
              <a:t>Relation between size of mixing zone and intermediate concentration in</a:t>
            </a:r>
          </a:p>
          <a:p>
            <a:pPr marL="0" indent="0" algn="l" rtl="0"/>
            <a:r>
              <a:rPr lang="en-GB" sz="1400" i="1" dirty="0"/>
              <a:t>miscible displacement. </a:t>
            </a:r>
            <a:r>
              <a:rPr lang="en-GB" sz="14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arXiv:2310.14260</a:t>
            </a:r>
            <a:endParaRPr lang="en-GB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/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Estimates on the growth:</a:t>
                </a:r>
                <a:br>
                  <a:rPr lang="en-GB" sz="2000" u="sng" dirty="0"/>
                </a:br>
                <a:endParaRPr lang="en-US" sz="1000" dirty="0"/>
              </a:p>
              <a:p>
                <a:r>
                  <a:rPr lang="en-US" sz="2000" dirty="0"/>
                  <a:t>2005 – F. Otto, G. Menon. Proved estimates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Full model (IPM)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Simplified</a:t>
                </a:r>
                <a:r>
                  <a:rPr lang="en-US" sz="2000" b="0" dirty="0"/>
                  <a:t> model (TFE)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blipFill>
                <a:blip r:embed="rId7"/>
                <a:stretch>
                  <a:fillRect l="-1052" t="-2033"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D4E313B-66D4-A81A-7CB1-21D2FF2B1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0637" y="4515890"/>
            <a:ext cx="3449703" cy="1063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45463-3DF3-CFBE-B2A6-A0A4B2CC1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19" y="4456528"/>
            <a:ext cx="2960456" cy="1038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66FBE5-70DD-0328-3FE7-7820D509E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5030" y="4401717"/>
            <a:ext cx="3614479" cy="1641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18C5BD-106B-1EED-80C8-B63585B79A39}"/>
              </a:ext>
            </a:extLst>
          </p:cNvPr>
          <p:cNvSpPr txBox="1"/>
          <p:nvPr/>
        </p:nvSpPr>
        <p:spPr>
          <a:xfrm>
            <a:off x="1301292" y="6156960"/>
            <a:ext cx="996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No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0DEC5-9E70-060C-AFD9-CCD849E67631}"/>
                  </a:ext>
                </a:extLst>
              </p:cNvPr>
              <p:cNvSpPr txBox="1"/>
              <p:nvPr/>
            </p:nvSpPr>
            <p:spPr>
              <a:xfrm>
                <a:off x="5145350" y="6002773"/>
                <a:ext cx="255384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dirty="0"/>
                  <a:t>Velocity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000" dirty="0"/>
                  <a:t> changes </a:t>
                </a:r>
              </a:p>
              <a:p>
                <a:pPr algn="ctr"/>
                <a:r>
                  <a:rPr lang="en-GB" sz="2000" dirty="0"/>
                  <a:t>due to concentration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0DEC5-9E70-060C-AFD9-CCD849E67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350" y="6002773"/>
                <a:ext cx="2553840" cy="707886"/>
              </a:xfrm>
              <a:prstGeom prst="rect">
                <a:avLst/>
              </a:prstGeom>
              <a:blipFill>
                <a:blip r:embed="rId16"/>
                <a:stretch>
                  <a:fillRect l="-190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2CA05-E29A-CB62-BA66-1A37EE45B7C9}"/>
                  </a:ext>
                </a:extLst>
              </p:cNvPr>
              <p:cNvSpPr txBox="1"/>
              <p:nvPr/>
            </p:nvSpPr>
            <p:spPr>
              <a:xfrm>
                <a:off x="8804527" y="5972293"/>
                <a:ext cx="32966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/>
                  <a:t>Concentration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 changes </a:t>
                </a:r>
              </a:p>
              <a:p>
                <a:pPr algn="ctr"/>
                <a:r>
                  <a:rPr lang="en-GB" sz="2000" dirty="0"/>
                  <a:t>due to velocity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2CA05-E29A-CB62-BA66-1A37EE45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527" y="5972293"/>
                <a:ext cx="3296669" cy="707886"/>
              </a:xfrm>
              <a:prstGeom prst="rect">
                <a:avLst/>
              </a:prstGeom>
              <a:blipFill>
                <a:blip r:embed="rId17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1318427C-52B1-9CB7-A256-567F0625503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43939" y="4434835"/>
            <a:ext cx="2563815" cy="14493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148C53-1724-DE92-B721-D0685AAF24E6}"/>
              </a:ext>
            </a:extLst>
          </p:cNvPr>
          <p:cNvSpPr txBox="1"/>
          <p:nvPr/>
        </p:nvSpPr>
        <p:spPr>
          <a:xfrm>
            <a:off x="2893681" y="4038386"/>
            <a:ext cx="640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Why fingers appear?   		It is a hair-trigger effect!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784A4-859E-18B0-CC2C-1A442702DB66}"/>
              </a:ext>
            </a:extLst>
          </p:cNvPr>
          <p:cNvSpPr txBox="1"/>
          <p:nvPr/>
        </p:nvSpPr>
        <p:spPr>
          <a:xfrm>
            <a:off x="6193384" y="281759"/>
            <a:ext cx="4612194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  Question:        </a:t>
            </a:r>
            <a:r>
              <a:rPr lang="en-US" sz="2000" dirty="0"/>
              <a:t>Are those estimates sharp?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B794DC7-056E-C398-74B8-E69C8B555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8852716" y="1299836"/>
            <a:ext cx="3305632" cy="26063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A59789-AA1E-211C-5AC4-D7FFFC6180F6}"/>
              </a:ext>
            </a:extLst>
          </p:cNvPr>
          <p:cNvCxnSpPr>
            <a:cxnSpLocks/>
          </p:cNvCxnSpPr>
          <p:nvPr/>
        </p:nvCxnSpPr>
        <p:spPr>
          <a:xfrm>
            <a:off x="8863226" y="1883732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EF98FF-0A09-139C-3E69-D7C20C01E853}"/>
              </a:ext>
            </a:extLst>
          </p:cNvPr>
          <p:cNvCxnSpPr>
            <a:cxnSpLocks/>
          </p:cNvCxnSpPr>
          <p:nvPr/>
        </p:nvCxnSpPr>
        <p:spPr>
          <a:xfrm>
            <a:off x="8852716" y="3376201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A25161-1051-8FBA-0298-41FC9FAB863C}"/>
              </a:ext>
            </a:extLst>
          </p:cNvPr>
          <p:cNvCxnSpPr/>
          <p:nvPr/>
        </p:nvCxnSpPr>
        <p:spPr>
          <a:xfrm flipV="1">
            <a:off x="10470576" y="1654361"/>
            <a:ext cx="0" cy="22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1652A6-1512-FF41-6C76-DB64325F72C0}"/>
              </a:ext>
            </a:extLst>
          </p:cNvPr>
          <p:cNvCxnSpPr>
            <a:cxnSpLocks/>
          </p:cNvCxnSpPr>
          <p:nvPr/>
        </p:nvCxnSpPr>
        <p:spPr>
          <a:xfrm>
            <a:off x="10470576" y="3377662"/>
            <a:ext cx="8249" cy="247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5B4DB1-48D8-B465-B7F8-461931E44A52}"/>
                  </a:ext>
                </a:extLst>
              </p:cNvPr>
              <p:cNvSpPr txBox="1"/>
              <p:nvPr/>
            </p:nvSpPr>
            <p:spPr>
              <a:xfrm>
                <a:off x="10581825" y="1432081"/>
                <a:ext cx="1105624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5B4DB1-48D8-B465-B7F8-461931E44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825" y="1432081"/>
                <a:ext cx="1105624" cy="412100"/>
              </a:xfrm>
              <a:prstGeom prst="rect">
                <a:avLst/>
              </a:prstGeom>
              <a:blipFill>
                <a:blip r:embed="rId19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DA3387-8555-B33F-0414-51298635BEC1}"/>
                  </a:ext>
                </a:extLst>
              </p:cNvPr>
              <p:cNvSpPr txBox="1"/>
              <p:nvPr/>
            </p:nvSpPr>
            <p:spPr>
              <a:xfrm>
                <a:off x="10343476" y="3367426"/>
                <a:ext cx="1575909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DA3387-8555-B33F-0414-51298635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476" y="3367426"/>
                <a:ext cx="1575909" cy="411779"/>
              </a:xfrm>
              <a:prstGeom prst="rect">
                <a:avLst/>
              </a:prstGeom>
              <a:blipFill>
                <a:blip r:embed="rId20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AC6A4E3-3BCE-07E0-15CC-61E23B12D46A}"/>
              </a:ext>
            </a:extLst>
          </p:cNvPr>
          <p:cNvSpPr txBox="1"/>
          <p:nvPr/>
        </p:nvSpPr>
        <p:spPr>
          <a:xfrm>
            <a:off x="8945260" y="13609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3B029A-3616-A50E-E2C5-80EC547796D0}"/>
              </a:ext>
            </a:extLst>
          </p:cNvPr>
          <p:cNvSpPr txBox="1"/>
          <p:nvPr/>
        </p:nvSpPr>
        <p:spPr>
          <a:xfrm>
            <a:off x="8866297" y="3406908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34F4A4-02ED-25EE-298A-28C40D2C7BDB}"/>
                  </a:ext>
                </a:extLst>
              </p:cNvPr>
              <p:cNvSpPr txBox="1"/>
              <p:nvPr/>
            </p:nvSpPr>
            <p:spPr>
              <a:xfrm>
                <a:off x="5355290" y="1099462"/>
                <a:ext cx="3312317" cy="9309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(gravity)       </a:t>
                </a:r>
                <a:r>
                  <a:rPr lang="en-GB" dirty="0" err="1"/>
                  <a:t>Bofetta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≈0.67</m:t>
                    </m:r>
                  </m:oMath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GB" dirty="0"/>
                  <a:t>(viscosity)    empirical models</a:t>
                </a:r>
                <a:br>
                  <a:rPr lang="en-GB" dirty="0"/>
                </a:br>
                <a:r>
                  <a:rPr lang="en-GB" dirty="0"/>
                  <a:t>                      </a:t>
                </a:r>
                <a:r>
                  <a:rPr lang="en-GB" dirty="0" err="1"/>
                  <a:t>numerics</a:t>
                </a:r>
                <a:r>
                  <a:rPr lang="en-GB" dirty="0"/>
                  <a:t>: NOT sharp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34F4A4-02ED-25EE-298A-28C40D2C7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290" y="1099462"/>
                <a:ext cx="3312317" cy="930960"/>
              </a:xfrm>
              <a:prstGeom prst="rect">
                <a:avLst/>
              </a:prstGeom>
              <a:blipFill>
                <a:blip r:embed="rId21"/>
                <a:stretch>
                  <a:fillRect l="-1282" t="-1290" r="-549" b="-83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6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7" grpId="0"/>
      <p:bldP spid="15" grpId="0"/>
      <p:bldP spid="36" grpId="0"/>
      <p:bldP spid="12" grpId="0"/>
      <p:bldP spid="13" grpId="0"/>
      <p:bldP spid="16" grpId="0"/>
      <p:bldP spid="20" grpId="0"/>
      <p:bldP spid="5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zgif-3-246dbbc35d">
            <a:hlinkClick r:id="" action="ppaction://media"/>
            <a:extLst>
              <a:ext uri="{FF2B5EF4-FFF2-40B4-BE49-F238E27FC236}">
                <a16:creationId xmlns:a16="http://schemas.microsoft.com/office/drawing/2014/main" id="{E045644A-D8BF-AD77-1A4F-9C211571A1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025" r="17267" b="10139"/>
          <a:stretch/>
        </p:blipFill>
        <p:spPr>
          <a:xfrm flipV="1">
            <a:off x="8180135" y="1857270"/>
            <a:ext cx="2736000" cy="298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779429-DFDB-6CA4-0954-A1E4E08E5C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1" t="11853" r="19335" b="10379"/>
          <a:stretch/>
        </p:blipFill>
        <p:spPr>
          <a:xfrm rot="10800000" flipH="1">
            <a:off x="14354628" y="5552331"/>
            <a:ext cx="2626931" cy="2611338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EF2D503-E3D4-5073-BB04-C4A4230DCC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4000" dirty="0"/>
              <a:t>IDEA: semi-discrete model of gravitational fingering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B81EF6BD-2A2C-373C-0652-1D68B7324D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509224" y="1680064"/>
            <a:ext cx="3657201" cy="28835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B6A1D2-4837-642F-DBDC-84C99B67B363}"/>
              </a:ext>
            </a:extLst>
          </p:cNvPr>
          <p:cNvSpPr/>
          <p:nvPr/>
        </p:nvSpPr>
        <p:spPr>
          <a:xfrm rot="5400000">
            <a:off x="807744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0FEC85-DDB2-35A9-B6D0-F17C08A3E0FE}"/>
              </a:ext>
            </a:extLst>
          </p:cNvPr>
          <p:cNvSpPr/>
          <p:nvPr/>
        </p:nvSpPr>
        <p:spPr>
          <a:xfrm rot="5400000">
            <a:off x="920416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62218-EB59-9555-2CF7-78801997E3BE}"/>
              </a:ext>
            </a:extLst>
          </p:cNvPr>
          <p:cNvSpPr/>
          <p:nvPr/>
        </p:nvSpPr>
        <p:spPr>
          <a:xfrm rot="5400000">
            <a:off x="1044275" y="3066730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8AEFE-A00A-880D-1E73-66738D3116AF}"/>
              </a:ext>
            </a:extLst>
          </p:cNvPr>
          <p:cNvSpPr/>
          <p:nvPr/>
        </p:nvSpPr>
        <p:spPr>
          <a:xfrm rot="5400000">
            <a:off x="695072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A59E6F-FCAD-EE85-E5BA-187F779BDA03}"/>
                  </a:ext>
                </a:extLst>
              </p:cNvPr>
              <p:cNvSpPr txBox="1"/>
              <p:nvPr/>
            </p:nvSpPr>
            <p:spPr>
              <a:xfrm>
                <a:off x="440014" y="972178"/>
                <a:ext cx="382886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Discretize in horizontal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Take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tubes,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=2,3,4,…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A59E6F-FCAD-EE85-E5BA-187F779B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972178"/>
                <a:ext cx="3828869" cy="707886"/>
              </a:xfrm>
              <a:prstGeom prst="rect">
                <a:avLst/>
              </a:prstGeom>
              <a:blipFill>
                <a:blip r:embed="rId7"/>
                <a:stretch>
                  <a:fillRect l="-1433" t="-4274" r="-1115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63BA8D-5514-80DF-E0C9-60D069D96C99}"/>
                  </a:ext>
                </a:extLst>
              </p:cNvPr>
              <p:cNvSpPr txBox="1"/>
              <p:nvPr/>
            </p:nvSpPr>
            <p:spPr>
              <a:xfrm>
                <a:off x="8693190" y="1027559"/>
                <a:ext cx="28232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For simplicity,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63BA8D-5514-80DF-E0C9-60D069D9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90" y="1027559"/>
                <a:ext cx="2823209" cy="400110"/>
              </a:xfrm>
              <a:prstGeom prst="rect">
                <a:avLst/>
              </a:prstGeom>
              <a:blipFill>
                <a:blip r:embed="rId8"/>
                <a:stretch>
                  <a:fillRect l="-1944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C93C807-486A-3C48-FBB7-030652D1B6D4}"/>
              </a:ext>
            </a:extLst>
          </p:cNvPr>
          <p:cNvSpPr txBox="1"/>
          <p:nvPr/>
        </p:nvSpPr>
        <p:spPr>
          <a:xfrm>
            <a:off x="10225425" y="1898767"/>
            <a:ext cx="25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9379C-2E47-6983-326B-BEAE04988B5A}"/>
              </a:ext>
            </a:extLst>
          </p:cNvPr>
          <p:cNvSpPr txBox="1"/>
          <p:nvPr/>
        </p:nvSpPr>
        <p:spPr>
          <a:xfrm>
            <a:off x="637055" y="1772278"/>
            <a:ext cx="27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EBF59-7721-31AD-2B3F-D8375ABAC0D9}"/>
              </a:ext>
            </a:extLst>
          </p:cNvPr>
          <p:cNvSpPr txBox="1"/>
          <p:nvPr/>
        </p:nvSpPr>
        <p:spPr>
          <a:xfrm>
            <a:off x="557121" y="4127805"/>
            <a:ext cx="449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-1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/>
              <p:nvPr/>
            </p:nvSpPr>
            <p:spPr>
              <a:xfrm>
                <a:off x="8266434" y="3011029"/>
                <a:ext cx="9442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434" y="3011029"/>
                <a:ext cx="94424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/>
              <p:nvPr/>
            </p:nvSpPr>
            <p:spPr>
              <a:xfrm>
                <a:off x="9768179" y="2964917"/>
                <a:ext cx="9442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179" y="2964917"/>
                <a:ext cx="944246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EC7F8-74A0-FD27-4C38-EEC2A860D118}"/>
                  </a:ext>
                </a:extLst>
              </p:cNvPr>
              <p:cNvSpPr txBox="1"/>
              <p:nvPr/>
            </p:nvSpPr>
            <p:spPr>
              <a:xfrm>
                <a:off x="7861964" y="4764154"/>
                <a:ext cx="43259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/>
                  <a:t>We observe two traveling waves: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EC7F8-74A0-FD27-4C38-EEC2A860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64" y="4764154"/>
                <a:ext cx="4325973" cy="707886"/>
              </a:xfrm>
              <a:prstGeom prst="rect">
                <a:avLst/>
              </a:prstGeom>
              <a:blipFill>
                <a:blip r:embed="rId12"/>
                <a:stretch>
                  <a:fillRect t="-5172" b="-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1098C6-9048-AF27-CC29-4EB373CDC471}"/>
              </a:ext>
            </a:extLst>
          </p:cNvPr>
          <p:cNvSpPr txBox="1"/>
          <p:nvPr/>
        </p:nvSpPr>
        <p:spPr>
          <a:xfrm>
            <a:off x="908003" y="7653969"/>
            <a:ext cx="62249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2005 – Otto, Menon: </a:t>
            </a:r>
            <a:br>
              <a:rPr lang="en-US" sz="2400" dirty="0"/>
            </a:br>
            <a:r>
              <a:rPr lang="en-US" sz="2400" dirty="0"/>
              <a:t>	pointwise estimates for simplified model</a:t>
            </a:r>
            <a:endParaRPr lang="en-GB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66E15-C2CC-94C9-ECAC-CDEC11BBECC6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5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BCC38-A112-9285-07BC-8A94DB54C397}"/>
              </a:ext>
            </a:extLst>
          </p:cNvPr>
          <p:cNvSpPr txBox="1"/>
          <p:nvPr/>
        </p:nvSpPr>
        <p:spPr>
          <a:xfrm>
            <a:off x="0" y="5081917"/>
            <a:ext cx="1232990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0" i="0" u="none" strike="noStrike" baseline="0" dirty="0">
                <a:latin typeface="SFSS1095"/>
              </a:rPr>
              <a:t>       Tubes</a:t>
            </a:r>
            <a:r>
              <a:rPr lang="en-GB" sz="2000" b="0" i="0" u="none" strike="noStrike" dirty="0">
                <a:latin typeface="SFSS1095"/>
              </a:rPr>
              <a:t> (</a:t>
            </a:r>
            <a:r>
              <a:rPr lang="en-GB" sz="2000" b="0" i="0" u="none" strike="noStrike" baseline="0" dirty="0">
                <a:latin typeface="SFSS1095"/>
              </a:rPr>
              <a:t>layer</a:t>
            </a:r>
            <a:r>
              <a:rPr lang="en-GB" sz="2000" dirty="0">
                <a:latin typeface="SFSS1095"/>
              </a:rPr>
              <a:t>, </a:t>
            </a:r>
            <a:r>
              <a:rPr lang="en-GB" sz="2000" b="0" i="0" u="none" strike="noStrike" baseline="0" dirty="0">
                <a:latin typeface="SFSS1095"/>
              </a:rPr>
              <a:t>lane,…) models:</a:t>
            </a:r>
          </a:p>
          <a:p>
            <a:pPr algn="l"/>
            <a:endParaRPr lang="en-GB" sz="1000" dirty="0"/>
          </a:p>
          <a:p>
            <a:r>
              <a:rPr lang="en-GB" sz="2000" dirty="0">
                <a:latin typeface="SFSS1095"/>
              </a:rPr>
              <a:t>1995 — Y. Yortsos “A theoretical analysis of vertical flow equilibrium”</a:t>
            </a:r>
            <a:br>
              <a:rPr lang="en-GB" sz="2000" dirty="0">
                <a:latin typeface="SFSS1095"/>
              </a:rPr>
            </a:br>
            <a:r>
              <a:rPr lang="en-GB" sz="2000" dirty="0">
                <a:latin typeface="SFSS1095"/>
              </a:rPr>
              <a:t>2019 </a:t>
            </a:r>
            <a:r>
              <a:rPr lang="en-GB" sz="2000" b="0" i="0" u="none" strike="noStrike" baseline="0" dirty="0">
                <a:latin typeface="SFSS1095"/>
              </a:rPr>
              <a:t>— A. </a:t>
            </a:r>
            <a:r>
              <a:rPr lang="en-GB" sz="2000" b="0" i="0" u="none" strike="noStrike" baseline="0" dirty="0" err="1">
                <a:latin typeface="SFSS1095"/>
              </a:rPr>
              <a:t>Armiti</a:t>
            </a:r>
            <a:r>
              <a:rPr lang="en-GB" sz="2000" b="0" i="0" u="none" strike="noStrike" baseline="0" dirty="0">
                <a:latin typeface="SFSS1095"/>
              </a:rPr>
              <a:t>-Juber, C. Rohde </a:t>
            </a:r>
            <a:r>
              <a:rPr lang="en-GB" sz="2000" dirty="0">
                <a:latin typeface="SFSS1095"/>
              </a:rPr>
              <a:t> “On Darcy- and Brinkman-type models for two-phase flow in </a:t>
            </a:r>
            <a:r>
              <a:rPr lang="en-GB" sz="2000" dirty="0" err="1">
                <a:latin typeface="SFSS1095"/>
              </a:rPr>
              <a:t>asympt</a:t>
            </a:r>
            <a:r>
              <a:rPr lang="en-GB" sz="2000" dirty="0">
                <a:latin typeface="SFSS1095"/>
              </a:rPr>
              <a:t>. flat domains”</a:t>
            </a:r>
            <a:endParaRPr lang="en-GB" sz="2000" b="0" i="0" u="none" strike="noStrike" baseline="0" dirty="0">
              <a:latin typeface="SFSS1095"/>
            </a:endParaRPr>
          </a:p>
          <a:p>
            <a:pPr algn="l"/>
            <a:r>
              <a:rPr lang="en-GB" sz="2000" b="0" i="0" u="none" strike="noStrike" baseline="0" dirty="0">
                <a:latin typeface="SFSS1095"/>
              </a:rPr>
              <a:t>2006 — J.C. Da Mota, S. </a:t>
            </a:r>
            <a:r>
              <a:rPr lang="en-GB" sz="2000" b="0" i="0" u="none" strike="noStrike" baseline="0" dirty="0" err="1">
                <a:latin typeface="SFSS1095"/>
              </a:rPr>
              <a:t>Schecter</a:t>
            </a:r>
            <a:r>
              <a:rPr lang="en-GB" sz="2000" b="0" i="0" u="none" strike="noStrike" baseline="0" dirty="0">
                <a:latin typeface="SFSS1095"/>
              </a:rPr>
              <a:t> “Combustion fronts in a porous medium with two layers”</a:t>
            </a:r>
          </a:p>
          <a:p>
            <a:pPr algn="l"/>
            <a:r>
              <a:rPr lang="en-GB" sz="2000" b="0" i="0" u="none" strike="noStrike" baseline="0" dirty="0">
                <a:latin typeface="SFSS1095"/>
              </a:rPr>
              <a:t>2019 — H. Holden, N. </a:t>
            </a:r>
            <a:r>
              <a:rPr lang="en-GB" sz="2000" b="0" i="0" u="none" strike="noStrike" baseline="0" dirty="0" err="1">
                <a:latin typeface="SFSS1095"/>
              </a:rPr>
              <a:t>Risebro</a:t>
            </a:r>
            <a:r>
              <a:rPr lang="en-GB" sz="2000" b="0" i="0" u="none" strike="noStrike" baseline="0" dirty="0">
                <a:latin typeface="SFSS1095"/>
              </a:rPr>
              <a:t> “Models for dense multilane vehicular traffic”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EAF832-68D9-098A-041C-FAD0528695A3}"/>
              </a:ext>
            </a:extLst>
          </p:cNvPr>
          <p:cNvGrpSpPr/>
          <p:nvPr/>
        </p:nvGrpSpPr>
        <p:grpSpPr>
          <a:xfrm>
            <a:off x="4817009" y="995696"/>
            <a:ext cx="2415630" cy="4506002"/>
            <a:chOff x="4817009" y="995696"/>
            <a:chExt cx="2415630" cy="450600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2BF410B-CB95-96DA-E1DB-958B3E490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87842" y="1673999"/>
              <a:ext cx="1594950" cy="31385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986E06F-00E9-F7E8-F628-221B5E7411BE}"/>
                    </a:ext>
                  </a:extLst>
                </p:cNvPr>
                <p:cNvSpPr txBox="1"/>
                <p:nvPr/>
              </p:nvSpPr>
              <p:spPr>
                <a:xfrm>
                  <a:off x="4817009" y="2596159"/>
                  <a:ext cx="595667" cy="2452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986E06F-00E9-F7E8-F628-221B5E741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009" y="2596159"/>
                  <a:ext cx="595667" cy="245222"/>
                </a:xfrm>
                <a:prstGeom prst="rect">
                  <a:avLst/>
                </a:prstGeom>
                <a:blipFill>
                  <a:blip r:embed="rId14"/>
                  <a:stretch>
                    <a:fillRect l="-12245" r="-12245" b="-2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3DC1C62-C61A-7061-7B7C-0D22CACBED1F}"/>
                </a:ext>
              </a:extLst>
            </p:cNvPr>
            <p:cNvCxnSpPr>
              <a:cxnSpLocks/>
            </p:cNvCxnSpPr>
            <p:nvPr/>
          </p:nvCxnSpPr>
          <p:spPr>
            <a:xfrm>
              <a:off x="5518017" y="2598402"/>
              <a:ext cx="0" cy="2746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00D29D-CF46-80B9-787F-976AC1DEE55A}"/>
                </a:ext>
              </a:extLst>
            </p:cNvPr>
            <p:cNvSpPr txBox="1"/>
            <p:nvPr/>
          </p:nvSpPr>
          <p:spPr>
            <a:xfrm>
              <a:off x="5058706" y="995696"/>
              <a:ext cx="21739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Limit of </a:t>
              </a:r>
            </a:p>
            <a:p>
              <a:pPr algn="ctr"/>
              <a:r>
                <a:rPr lang="en-GB" sz="2000" dirty="0"/>
                <a:t>numerical scheme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6DE310-7CA7-0666-0622-EB73AE0B8C06}"/>
                </a:ext>
              </a:extLst>
            </p:cNvPr>
            <p:cNvSpPr txBox="1"/>
            <p:nvPr/>
          </p:nvSpPr>
          <p:spPr>
            <a:xfrm>
              <a:off x="5252274" y="4793812"/>
              <a:ext cx="18899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/>
                <a:t>Finite volume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/>
                <a:t>Upwind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A200D0-4E9A-2004-80F8-A116BAC1F30F}"/>
                </a:ext>
              </a:extLst>
            </p:cNvPr>
            <p:cNvCxnSpPr>
              <a:cxnSpLocks/>
            </p:cNvCxnSpPr>
            <p:nvPr/>
          </p:nvCxnSpPr>
          <p:spPr>
            <a:xfrm>
              <a:off x="5573436" y="4664107"/>
              <a:ext cx="36739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4BB296-CF6B-C6CF-D211-58F51C5E8CC0}"/>
                    </a:ext>
                  </a:extLst>
                </p:cNvPr>
                <p:cNvSpPr txBox="1"/>
                <p:nvPr/>
              </p:nvSpPr>
              <p:spPr>
                <a:xfrm>
                  <a:off x="5942688" y="4530204"/>
                  <a:ext cx="9509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GB" dirty="0"/>
                    <a:t> - fix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4BB296-CF6B-C6CF-D211-58F51C5E8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688" y="4530204"/>
                  <a:ext cx="950901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160F230-6976-06A8-0C9D-F573B69DD5AE}"/>
              </a:ext>
            </a:extLst>
          </p:cNvPr>
          <p:cNvSpPr txBox="1"/>
          <p:nvPr/>
        </p:nvSpPr>
        <p:spPr>
          <a:xfrm>
            <a:off x="10152839" y="3904478"/>
            <a:ext cx="64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-1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8146BC-90C0-DF2B-773E-E3D18F7409E8}"/>
              </a:ext>
            </a:extLst>
          </p:cNvPr>
          <p:cNvSpPr/>
          <p:nvPr/>
        </p:nvSpPr>
        <p:spPr>
          <a:xfrm>
            <a:off x="13297900" y="4914573"/>
            <a:ext cx="3772915" cy="3138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/>
              <p:nvPr/>
            </p:nvSpPr>
            <p:spPr>
              <a:xfrm>
                <a:off x="10769445" y="2365734"/>
                <a:ext cx="1418492" cy="408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5" y="2365734"/>
                <a:ext cx="1418492" cy="408638"/>
              </a:xfrm>
              <a:prstGeom prst="rect">
                <a:avLst/>
              </a:prstGeom>
              <a:blipFill>
                <a:blip r:embed="rId16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/>
              <p:nvPr/>
            </p:nvSpPr>
            <p:spPr>
              <a:xfrm>
                <a:off x="10769445" y="3628940"/>
                <a:ext cx="1418491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5" y="3628940"/>
                <a:ext cx="1418491" cy="405624"/>
              </a:xfrm>
              <a:prstGeom prst="rect">
                <a:avLst/>
              </a:prstGeom>
              <a:blipFill>
                <a:blip r:embed="rId11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46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2" grpId="0"/>
      <p:bldP spid="6" grpId="0"/>
      <p:bldP spid="13" grpId="0"/>
      <p:bldP spid="14" grpId="0"/>
      <p:bldP spid="3" grpId="0"/>
      <p:bldP spid="33" grpId="0"/>
      <p:bldP spid="8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blipFill>
                <a:blip r:embed="rId3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251" y="1282154"/>
            <a:ext cx="114882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blipFill>
                <a:blip r:embed="rId5"/>
                <a:stretch>
                  <a:fillRect l="-4000" t="-2222" r="-112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blipFill>
                <a:blip r:embed="rId6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10292567" y="2589108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11174689" y="2594581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blipFill>
                <a:blip r:embed="rId7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blipFill>
                <a:blip r:embed="rId8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7959475" y="2286348"/>
            <a:ext cx="596686" cy="416379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7950823" y="1873853"/>
            <a:ext cx="605338" cy="376762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85093-0284-CEE7-4FD1-ADD831BF57F6}"/>
              </a:ext>
            </a:extLst>
          </p:cNvPr>
          <p:cNvGrpSpPr/>
          <p:nvPr/>
        </p:nvGrpSpPr>
        <p:grpSpPr>
          <a:xfrm>
            <a:off x="8073380" y="5261595"/>
            <a:ext cx="3635297" cy="1481688"/>
            <a:chOff x="-261950" y="3543445"/>
            <a:chExt cx="5317260" cy="148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/>
                <p:nvPr/>
              </p:nvSpPr>
              <p:spPr>
                <a:xfrm>
                  <a:off x="-261950" y="3543445"/>
                  <a:ext cx="5317260" cy="148168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&gt;0,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&lt;0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950" y="3543445"/>
                  <a:ext cx="5317260" cy="14816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3FF907-5020-BBA8-5DDC-FA36E864F1C7}"/>
                </a:ext>
              </a:extLst>
            </p:cNvPr>
            <p:cNvSpPr/>
            <p:nvPr/>
          </p:nvSpPr>
          <p:spPr>
            <a:xfrm>
              <a:off x="-143880" y="4098053"/>
              <a:ext cx="564133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B6A9E4-46EE-D285-3B1C-5100484E099F}"/>
              </a:ext>
            </a:extLst>
          </p:cNvPr>
          <p:cNvGrpSpPr/>
          <p:nvPr/>
        </p:nvGrpSpPr>
        <p:grpSpPr>
          <a:xfrm>
            <a:off x="335842" y="3025485"/>
            <a:ext cx="6629624" cy="830997"/>
            <a:chOff x="5589348" y="-540080"/>
            <a:chExt cx="662962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/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−(0,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blipFill>
                  <a:blip r:embed="rId10"/>
                  <a:stretch>
                    <a:fillRect r="-481" b="-21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/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GB" sz="2400" dirty="0"/>
                    <a:t> </a:t>
                  </a:r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blipFill>
                  <a:blip r:embed="rId11"/>
                  <a:stretch>
                    <a:fillRect l="-2435" t="-6569" r="-1370" b="-153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/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/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blipFill>
                <a:blip r:embed="rId13"/>
                <a:stretch>
                  <a:fillRect l="-7031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/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blipFill>
                <a:blip r:embed="rId14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/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/>
              <p:nvPr/>
            </p:nvSpPr>
            <p:spPr>
              <a:xfrm>
                <a:off x="4433162" y="4694641"/>
                <a:ext cx="2246705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62" y="4694641"/>
                <a:ext cx="2246705" cy="7248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065C9E0-2545-AF56-2523-00A125681E12}"/>
              </a:ext>
            </a:extLst>
          </p:cNvPr>
          <p:cNvSpPr/>
          <p:nvPr/>
        </p:nvSpPr>
        <p:spPr>
          <a:xfrm>
            <a:off x="5801684" y="5057048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67F11-CA88-C9DD-9CF3-935CFDAE96DE}"/>
              </a:ext>
            </a:extLst>
          </p:cNvPr>
          <p:cNvSpPr/>
          <p:nvPr/>
        </p:nvSpPr>
        <p:spPr>
          <a:xfrm>
            <a:off x="7535214" y="436696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/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  -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blipFill>
                <a:blip r:embed="rId17"/>
                <a:stretch>
                  <a:fillRect l="-867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14:cNvPr>
              <p14:cNvContentPartPr/>
              <p14:nvPr/>
            </p14:nvContentPartPr>
            <p14:xfrm>
              <a:off x="10231655" y="1062999"/>
              <a:ext cx="121680" cy="27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22655" y="1054359"/>
                <a:ext cx="13932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22F84-E4F3-D5CA-4FF5-AD3078F20E42}"/>
              </a:ext>
            </a:extLst>
          </p:cNvPr>
          <p:cNvGrpSpPr/>
          <p:nvPr/>
        </p:nvGrpSpPr>
        <p:grpSpPr>
          <a:xfrm>
            <a:off x="304518" y="1040493"/>
            <a:ext cx="7590134" cy="830997"/>
            <a:chOff x="5603118" y="938111"/>
            <a:chExt cx="759013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/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GB" sz="2400" b="0" dirty="0"/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blipFill>
                  <a:blip r:embed="rId21"/>
                  <a:stretch>
                    <a:fillRect l="-2450" t="-7353" r="-1378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/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blipFill>
                <a:blip r:embed="rId22"/>
                <a:stretch>
                  <a:fillRect l="-3571" r="-178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/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GB" sz="2400" dirty="0"/>
                  <a:t>Original equation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r>
                  <a:rPr lang="en-GB" sz="2400" dirty="0"/>
                  <a:t>       Two-tubes equations</a:t>
                </a:r>
                <a:r>
                  <a:rPr lang="ru-RU" sz="2400" dirty="0"/>
                  <a:t> </a:t>
                </a:r>
                <a:r>
                  <a:rPr lang="en-GB" sz="2400" dirty="0"/>
                  <a:t>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blipFill>
                <a:blip r:embed="rId23"/>
                <a:stretch>
                  <a:fillRect l="-2432" t="-7353" r="-1368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/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blipFill>
                <a:blip r:embed="rId2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/>
              <p:nvPr/>
            </p:nvSpPr>
            <p:spPr>
              <a:xfrm>
                <a:off x="4483041" y="6075208"/>
                <a:ext cx="2160656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41" y="6075208"/>
                <a:ext cx="2160656" cy="72481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/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blipFill>
                <a:blip r:embed="rId26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/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blipFill>
                <a:blip r:embed="rId2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EAC53A-8978-898E-AC6B-42977B703666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6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4CDFD7-EC64-00A2-6BD2-15DB1E4C0BE0}"/>
              </a:ext>
            </a:extLst>
          </p:cNvPr>
          <p:cNvSpPr/>
          <p:nvPr/>
        </p:nvSpPr>
        <p:spPr>
          <a:xfrm>
            <a:off x="5532310" y="6425642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F623B6-C572-16D2-2ACD-0AB49486C61A}"/>
              </a:ext>
            </a:extLst>
          </p:cNvPr>
          <p:cNvSpPr/>
          <p:nvPr/>
        </p:nvSpPr>
        <p:spPr>
          <a:xfrm>
            <a:off x="9044354" y="5647863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67AE88-5B6D-07C6-69B2-260839AD25ED}"/>
              </a:ext>
            </a:extLst>
          </p:cNvPr>
          <p:cNvSpPr/>
          <p:nvPr/>
        </p:nvSpPr>
        <p:spPr>
          <a:xfrm>
            <a:off x="9057748" y="6303872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C6343E-560D-BEC0-7190-D07FD418C08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7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1" grpId="0"/>
      <p:bldP spid="3" grpId="0" animBg="1"/>
      <p:bldP spid="6" grpId="0" animBg="1"/>
      <p:bldP spid="7" grpId="0"/>
      <p:bldP spid="50" grpId="0"/>
      <p:bldP spid="51" grpId="0" animBg="1"/>
      <p:bldP spid="52" grpId="0"/>
      <p:bldP spid="4" grpId="0" animBg="1"/>
      <p:bldP spid="5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blipFill>
                <a:blip r:embed="rId3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251" y="1282154"/>
            <a:ext cx="114882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blipFill>
                <a:blip r:embed="rId5"/>
                <a:stretch>
                  <a:fillRect l="-4000" t="-2222" r="-112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blipFill>
                <a:blip r:embed="rId6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10292567" y="2589108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11174689" y="2594581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blipFill>
                <a:blip r:embed="rId7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blipFill>
                <a:blip r:embed="rId8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7959475" y="2286348"/>
            <a:ext cx="596686" cy="416379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7950823" y="1873853"/>
            <a:ext cx="605338" cy="376762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B6A9E4-46EE-D285-3B1C-5100484E099F}"/>
              </a:ext>
            </a:extLst>
          </p:cNvPr>
          <p:cNvGrpSpPr/>
          <p:nvPr/>
        </p:nvGrpSpPr>
        <p:grpSpPr>
          <a:xfrm>
            <a:off x="335842" y="3025485"/>
            <a:ext cx="6629624" cy="830997"/>
            <a:chOff x="5589348" y="-540080"/>
            <a:chExt cx="662962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/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−(0,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blipFill>
                  <a:blip r:embed="rId10"/>
                  <a:stretch>
                    <a:fillRect r="-481" b="-21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/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GB" sz="2400" dirty="0"/>
                    <a:t> </a:t>
                  </a:r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blipFill>
                  <a:blip r:embed="rId11"/>
                  <a:stretch>
                    <a:fillRect l="-2435" t="-6569" r="-1370" b="-153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/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/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blipFill>
                <a:blip r:embed="rId13"/>
                <a:stretch>
                  <a:fillRect l="-7031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/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blipFill>
                <a:blip r:embed="rId14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/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/>
              <p:nvPr/>
            </p:nvSpPr>
            <p:spPr>
              <a:xfrm>
                <a:off x="4820021" y="4694641"/>
                <a:ext cx="1816523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21" y="4694641"/>
                <a:ext cx="1816523" cy="7248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065C9E0-2545-AF56-2523-00A125681E12}"/>
              </a:ext>
            </a:extLst>
          </p:cNvPr>
          <p:cNvSpPr/>
          <p:nvPr/>
        </p:nvSpPr>
        <p:spPr>
          <a:xfrm>
            <a:off x="5761928" y="5057048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67F11-CA88-C9DD-9CF3-935CFDAE96DE}"/>
              </a:ext>
            </a:extLst>
          </p:cNvPr>
          <p:cNvSpPr/>
          <p:nvPr/>
        </p:nvSpPr>
        <p:spPr>
          <a:xfrm>
            <a:off x="7535214" y="436696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/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  -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blipFill>
                <a:blip r:embed="rId17"/>
                <a:stretch>
                  <a:fillRect l="-867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14:cNvPr>
              <p14:cNvContentPartPr/>
              <p14:nvPr/>
            </p14:nvContentPartPr>
            <p14:xfrm>
              <a:off x="10231655" y="1062999"/>
              <a:ext cx="121680" cy="27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22655" y="1054359"/>
                <a:ext cx="13932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22F84-E4F3-D5CA-4FF5-AD3078F20E42}"/>
              </a:ext>
            </a:extLst>
          </p:cNvPr>
          <p:cNvGrpSpPr/>
          <p:nvPr/>
        </p:nvGrpSpPr>
        <p:grpSpPr>
          <a:xfrm>
            <a:off x="304518" y="1040493"/>
            <a:ext cx="7590134" cy="830997"/>
            <a:chOff x="5603118" y="938111"/>
            <a:chExt cx="759013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/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GB" sz="2400" b="0" dirty="0"/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blipFill>
                  <a:blip r:embed="rId21"/>
                  <a:stretch>
                    <a:fillRect l="-2450" t="-7353" r="-1378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/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blipFill>
                <a:blip r:embed="rId22"/>
                <a:stretch>
                  <a:fillRect l="-3571" r="-178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/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GB" sz="2400" dirty="0"/>
                  <a:t>Original equation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r>
                  <a:rPr lang="en-GB" sz="2400" dirty="0"/>
                  <a:t>       Two-tubes equations</a:t>
                </a:r>
                <a:r>
                  <a:rPr lang="ru-RU" sz="2400" dirty="0"/>
                  <a:t> </a:t>
                </a:r>
                <a:r>
                  <a:rPr lang="en-GB" sz="2400" dirty="0"/>
                  <a:t>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blipFill>
                <a:blip r:embed="rId23"/>
                <a:stretch>
                  <a:fillRect l="-2432" t="-7353" r="-1368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/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blipFill>
                <a:blip r:embed="rId2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/>
              <p:nvPr/>
            </p:nvSpPr>
            <p:spPr>
              <a:xfrm>
                <a:off x="4430157" y="6215042"/>
                <a:ext cx="2132250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       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157" y="6215042"/>
                <a:ext cx="2132250" cy="490840"/>
              </a:xfrm>
              <a:prstGeom prst="rect">
                <a:avLst/>
              </a:prstGeom>
              <a:blipFill>
                <a:blip r:embed="rId2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/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blipFill>
                <a:blip r:embed="rId26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/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blipFill>
                <a:blip r:embed="rId2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EAC53A-8978-898E-AC6B-42977B703666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6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138BF-892B-497F-48C4-5293E19DDA1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048AFD-07B4-6A56-1268-AFB08319D91D}"/>
                  </a:ext>
                </a:extLst>
              </p:cNvPr>
              <p:cNvSpPr txBox="1"/>
              <p:nvPr/>
            </p:nvSpPr>
            <p:spPr>
              <a:xfrm>
                <a:off x="4259493" y="4612759"/>
                <a:ext cx="742063" cy="888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048AFD-07B4-6A56-1268-AFB08319D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93" y="4612759"/>
                <a:ext cx="742063" cy="8885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20EA10-9927-E69C-A5F4-2DCF0C2C3166}"/>
                  </a:ext>
                </a:extLst>
              </p:cNvPr>
              <p:cNvSpPr txBox="1"/>
              <p:nvPr/>
            </p:nvSpPr>
            <p:spPr>
              <a:xfrm>
                <a:off x="5301468" y="6018527"/>
                <a:ext cx="742063" cy="888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20EA10-9927-E69C-A5F4-2DCF0C2C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68" y="6018527"/>
                <a:ext cx="742063" cy="8885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193DF26-DD9D-6A37-0E5B-1148451EC4EE}"/>
              </a:ext>
            </a:extLst>
          </p:cNvPr>
          <p:cNvGrpSpPr/>
          <p:nvPr/>
        </p:nvGrpSpPr>
        <p:grpSpPr>
          <a:xfrm>
            <a:off x="8073380" y="5261595"/>
            <a:ext cx="3784749" cy="1486689"/>
            <a:chOff x="-261950" y="3543445"/>
            <a:chExt cx="5535860" cy="1486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4AA0549-78A5-FA93-327A-EF145C8E82DF}"/>
                    </a:ext>
                  </a:extLst>
                </p:cNvPr>
                <p:cNvSpPr txBox="1"/>
                <p:nvPr/>
              </p:nvSpPr>
              <p:spPr>
                <a:xfrm>
                  <a:off x="-261950" y="3543445"/>
                  <a:ext cx="5535860" cy="148668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  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&gt;0,</m:t>
                                    </m:r>
                                  </m:e>
                                  <m:e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  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&lt;0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4AA0549-78A5-FA93-327A-EF145C8E8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950" y="3543445"/>
                  <a:ext cx="5535860" cy="148668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00D46B-0D1D-0411-0091-8A4B167011A5}"/>
                </a:ext>
              </a:extLst>
            </p:cNvPr>
            <p:cNvSpPr/>
            <p:nvPr/>
          </p:nvSpPr>
          <p:spPr>
            <a:xfrm>
              <a:off x="-143880" y="4098053"/>
              <a:ext cx="564133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F6FFDFF4-CC7E-7187-8E10-5BF5FB248E9A}"/>
              </a:ext>
            </a:extLst>
          </p:cNvPr>
          <p:cNvSpPr/>
          <p:nvPr/>
        </p:nvSpPr>
        <p:spPr>
          <a:xfrm>
            <a:off x="9044354" y="5647863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611365E-379A-F54A-7FBF-ABFB3931D824}"/>
              </a:ext>
            </a:extLst>
          </p:cNvPr>
          <p:cNvSpPr/>
          <p:nvPr/>
        </p:nvSpPr>
        <p:spPr>
          <a:xfrm>
            <a:off x="9057748" y="6303872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576A08-F2D7-6A22-07A2-91BAEF38E73F}"/>
              </a:ext>
            </a:extLst>
          </p:cNvPr>
          <p:cNvSpPr/>
          <p:nvPr/>
        </p:nvSpPr>
        <p:spPr>
          <a:xfrm>
            <a:off x="8994081" y="5364588"/>
            <a:ext cx="580409" cy="1360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49660F6-427D-378D-077A-47FDC34A3D9A}"/>
                  </a:ext>
                </a:extLst>
              </p:cNvPr>
              <p:cNvSpPr txBox="1"/>
              <p:nvPr/>
            </p:nvSpPr>
            <p:spPr>
              <a:xfrm>
                <a:off x="8971237" y="5198312"/>
                <a:ext cx="742063" cy="888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49660F6-427D-378D-077A-47FDC34A3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237" y="5198312"/>
                <a:ext cx="742063" cy="8885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69E74D-C4D0-B633-1E76-88B28ECC0BA1}"/>
                  </a:ext>
                </a:extLst>
              </p:cNvPr>
              <p:cNvSpPr txBox="1"/>
              <p:nvPr/>
            </p:nvSpPr>
            <p:spPr>
              <a:xfrm>
                <a:off x="8972154" y="5902291"/>
                <a:ext cx="742063" cy="888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69E74D-C4D0-B633-1E76-88B28ECC0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154" y="5902291"/>
                <a:ext cx="742063" cy="8885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094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10893</TotalTime>
  <Words>2845</Words>
  <Application>Microsoft Office PowerPoint</Application>
  <PresentationFormat>Widescreen</PresentationFormat>
  <Paragraphs>333</Paragraphs>
  <Slides>17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CMMI10</vt:lpstr>
      <vt:lpstr>CMR12</vt:lpstr>
      <vt:lpstr>SFSS1095</vt:lpstr>
      <vt:lpstr>SFSS1440</vt:lpstr>
      <vt:lpstr>SFSS1728</vt:lpstr>
      <vt:lpstr>Office Theme</vt:lpstr>
      <vt:lpstr>A cascade of two travelling waves for the two-layer model of “gravitational fingering”</vt:lpstr>
      <vt:lpstr>       Outline</vt:lpstr>
      <vt:lpstr>PowerPoint Presentation</vt:lpstr>
      <vt:lpstr>Incompressible Porous Medium eq – IPM, 2D  (Two formulations)</vt:lpstr>
      <vt:lpstr>IPM: ε=0"   (without diffusion)"</vt:lpstr>
      <vt:lpstr>IPM: ε&gt;0  (with diffusion)</vt:lpstr>
      <vt:lpstr>IDEA: semi-discrete model of gravitational fingering</vt:lpstr>
      <vt:lpstr>Two-tubes model</vt:lpstr>
      <vt:lpstr>Two-tubes model</vt:lpstr>
      <vt:lpstr>Main result</vt:lpstr>
      <vt:lpstr>Many tubes: numerics</vt:lpstr>
      <vt:lpstr>Scheme of proof: step 1 - TW</vt:lpstr>
      <vt:lpstr>Scheme of proof: step 2 – cascade of 2 TW</vt:lpstr>
      <vt:lpstr>But what is a singular limit l=0?</vt:lpstr>
      <vt:lpstr>Thank you for your attention!        Muito obrigada!          ¡Muchas gracias!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Shock waves in conservation laws: dynamical perspective</dc:title>
  <dc:creator>Yulia Petrova</dc:creator>
  <cp:lastModifiedBy>Yulia Petrova</cp:lastModifiedBy>
  <cp:revision>188</cp:revision>
  <dcterms:created xsi:type="dcterms:W3CDTF">2023-09-09T02:26:13Z</dcterms:created>
  <dcterms:modified xsi:type="dcterms:W3CDTF">2024-08-27T13:05:05Z</dcterms:modified>
</cp:coreProperties>
</file>